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79" r:id="rId2"/>
    <p:sldId id="565" r:id="rId3"/>
    <p:sldId id="605" r:id="rId4"/>
    <p:sldId id="606" r:id="rId5"/>
    <p:sldId id="607" r:id="rId6"/>
    <p:sldId id="608" r:id="rId7"/>
    <p:sldId id="609" r:id="rId8"/>
    <p:sldId id="610" r:id="rId9"/>
    <p:sldId id="614" r:id="rId10"/>
    <p:sldId id="566" r:id="rId11"/>
    <p:sldId id="567" r:id="rId12"/>
    <p:sldId id="568" r:id="rId13"/>
    <p:sldId id="573" r:id="rId14"/>
    <p:sldId id="587" r:id="rId15"/>
    <p:sldId id="571" r:id="rId16"/>
    <p:sldId id="572" r:id="rId17"/>
    <p:sldId id="615" r:id="rId18"/>
    <p:sldId id="588" r:id="rId19"/>
    <p:sldId id="597" r:id="rId20"/>
    <p:sldId id="569" r:id="rId21"/>
    <p:sldId id="574" r:id="rId22"/>
    <p:sldId id="616" r:id="rId23"/>
    <p:sldId id="617" r:id="rId24"/>
    <p:sldId id="618" r:id="rId25"/>
    <p:sldId id="620" r:id="rId26"/>
    <p:sldId id="592" r:id="rId27"/>
    <p:sldId id="611" r:id="rId28"/>
    <p:sldId id="621" r:id="rId29"/>
    <p:sldId id="622" r:id="rId30"/>
    <p:sldId id="623" r:id="rId31"/>
    <p:sldId id="624" r:id="rId32"/>
    <p:sldId id="570" r:id="rId33"/>
    <p:sldId id="602" r:id="rId34"/>
    <p:sldId id="603" r:id="rId35"/>
    <p:sldId id="604" r:id="rId36"/>
    <p:sldId id="598" r:id="rId37"/>
    <p:sldId id="599" r:id="rId38"/>
    <p:sldId id="600" r:id="rId39"/>
    <p:sldId id="60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la Fahs" initials="HF"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CCCC99"/>
    <a:srgbClr val="0099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08"/>
    <p:restoredTop sz="91102" autoAdjust="0"/>
  </p:normalViewPr>
  <p:slideViewPr>
    <p:cSldViewPr snapToGrid="0" snapToObjects="1">
      <p:cViewPr>
        <p:scale>
          <a:sx n="114" d="100"/>
          <a:sy n="114" d="100"/>
        </p:scale>
        <p:origin x="2056" y="96"/>
      </p:cViewPr>
      <p:guideLst>
        <p:guide orient="horz" pos="2160"/>
        <p:guide pos="2880"/>
      </p:guideLst>
    </p:cSldViewPr>
  </p:slideViewPr>
  <p:notesTextViewPr>
    <p:cViewPr>
      <p:scale>
        <a:sx n="125" d="100"/>
        <a:sy n="125" d="100"/>
      </p:scale>
      <p:origin x="0" y="0"/>
    </p:cViewPr>
  </p:notesTextViewPr>
  <p:sorterViewPr>
    <p:cViewPr varScale="1">
      <p:scale>
        <a:sx n="100" d="100"/>
        <a:sy n="100" d="100"/>
      </p:scale>
      <p:origin x="0" y="34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DABBCA-353B-8847-91F4-70D25A07993F}" type="datetimeFigureOut">
              <a:rPr lang="en-US" smtClean="0"/>
              <a:t>11/18/19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7F9A6-1175-E942-B291-01E302ED73DD}" type="slidenum">
              <a:rPr lang="en-US" smtClean="0"/>
              <a:t>‹#›</a:t>
            </a:fld>
            <a:endParaRPr lang="en-US"/>
          </a:p>
        </p:txBody>
      </p:sp>
    </p:spTree>
    <p:extLst>
      <p:ext uri="{BB962C8B-B14F-4D97-AF65-F5344CB8AC3E}">
        <p14:creationId xmlns:p14="http://schemas.microsoft.com/office/powerpoint/2010/main" val="17198123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pnas.org/content/102/43/15545#ref-7"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pnas.org/content/102/43/15545#ref-9" TargetMode="External"/><Relationship Id="rId5" Type="http://schemas.openxmlformats.org/officeDocument/2006/relationships/hyperlink" Target="http://www.pnas.org/content/102/43/15545#ref-8" TargetMode="External"/><Relationship Id="rId4" Type="http://schemas.openxmlformats.org/officeDocument/2006/relationships/hyperlink" Target="http://www.pnas.org/content/102/43/15545#F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bi.nlm.nih.gov/pmc/articles/PMC4854847/#R36"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ncbi.nlm.nih.gov/pmc/articles/PMC4854847/table/T1/" TargetMode="External"/><Relationship Id="rId4" Type="http://schemas.openxmlformats.org/officeDocument/2006/relationships/hyperlink" Target="https://www.ncbi.nlm.nih.gov/pmc/articles/PMC4854847/#SD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2-fold, p-value &lt;0.05, FDR 5%</a:t>
            </a:r>
          </a:p>
        </p:txBody>
      </p:sp>
      <p:sp>
        <p:nvSpPr>
          <p:cNvPr id="4" name="Slide Number Placeholder 3"/>
          <p:cNvSpPr>
            <a:spLocks noGrp="1"/>
          </p:cNvSpPr>
          <p:nvPr>
            <p:ph type="sldNum" sz="quarter" idx="10"/>
          </p:nvPr>
        </p:nvSpPr>
        <p:spPr/>
        <p:txBody>
          <a:bodyPr/>
          <a:lstStyle/>
          <a:p>
            <a:fld id="{B7D7F9A6-1175-E942-B291-01E302ED73DD}" type="slidenum">
              <a:rPr lang="en-US" smtClean="0"/>
              <a:t>11</a:t>
            </a:fld>
            <a:endParaRPr lang="en-US"/>
          </a:p>
        </p:txBody>
      </p:sp>
    </p:spTree>
    <p:extLst>
      <p:ext uri="{BB962C8B-B14F-4D97-AF65-F5344CB8AC3E}">
        <p14:creationId xmlns:p14="http://schemas.microsoft.com/office/powerpoint/2010/main" val="199963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  </a:t>
            </a:r>
            <a:r>
              <a:rPr lang="en-US" sz="1200" b="0" i="0" kern="1200" dirty="0">
                <a:solidFill>
                  <a:schemeClr val="tx1"/>
                </a:solidFill>
                <a:effectLst/>
                <a:latin typeface="+mn-lt"/>
                <a:ea typeface="+mn-ea"/>
                <a:cs typeface="+mn-cs"/>
              </a:rPr>
              <a:t>A GSEA overview illustrating the method.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 expression data set sorted by correlation with phenotype, the corresponding heat map, and the “gene tags,” i.e., location of genes from a set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within the sorted list.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Plot of the running sum for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in the data set, including the location of the maximum enrichment score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and the leading-edge subset.</a:t>
            </a:r>
            <a:endParaRPr lang="en-US" dirty="0"/>
          </a:p>
        </p:txBody>
      </p:sp>
      <p:sp>
        <p:nvSpPr>
          <p:cNvPr id="4" name="Slide Number Placeholder 3"/>
          <p:cNvSpPr>
            <a:spLocks noGrp="1"/>
          </p:cNvSpPr>
          <p:nvPr>
            <p:ph type="sldNum" sz="quarter" idx="10"/>
          </p:nvPr>
        </p:nvSpPr>
        <p:spPr/>
        <p:txBody>
          <a:bodyPr/>
          <a:lstStyle/>
          <a:p>
            <a:fld id="{B7D7F9A6-1175-E942-B291-01E302ED73DD}" type="slidenum">
              <a:rPr lang="en-US" smtClean="0"/>
              <a:t>14</a:t>
            </a:fld>
            <a:endParaRPr lang="en-US"/>
          </a:p>
        </p:txBody>
      </p:sp>
    </p:spTree>
    <p:extLst>
      <p:ext uri="{BB962C8B-B14F-4D97-AF65-F5344CB8AC3E}">
        <p14:creationId xmlns:p14="http://schemas.microsoft.com/office/powerpoint/2010/main" val="94400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three key elements of the GSEA method:</a:t>
            </a:r>
          </a:p>
          <a:p>
            <a:r>
              <a:rPr lang="en-US" sz="1200" b="1" i="0" kern="1200" dirty="0">
                <a:solidFill>
                  <a:schemeClr val="tx1"/>
                </a:solidFill>
                <a:effectLst/>
                <a:latin typeface="+mn-lt"/>
                <a:ea typeface="+mn-ea"/>
                <a:cs typeface="+mn-cs"/>
              </a:rPr>
              <a:t>Step 1: Calculation of an Enrichment Score.</a:t>
            </a:r>
            <a:r>
              <a:rPr lang="en-US" sz="1200" b="0" i="0" kern="1200" dirty="0">
                <a:solidFill>
                  <a:schemeClr val="tx1"/>
                </a:solidFill>
                <a:effectLst/>
                <a:latin typeface="+mn-lt"/>
                <a:ea typeface="+mn-ea"/>
                <a:cs typeface="+mn-cs"/>
              </a:rPr>
              <a:t> We calculate an enrichment score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that reflects the degree to which a set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is overrepresented at the extremes (top or bottom) of the entire ranked list </a:t>
            </a:r>
            <a:r>
              <a:rPr lang="en-US" sz="1200" b="0" i="1"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 The score is calculated by walking down the list </a:t>
            </a:r>
            <a:r>
              <a:rPr lang="en-US" sz="1200" b="0" i="1"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 increasing a running-sum statistic when we encounter a gene in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and decreasing it when we encounter genes not in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The magnitude of the increment depends on the correlation of the gene with the phenotype. The enrichment score is the maximum deviation from zero encountered in the random walk; it corresponds to a weighted Kolmogorov–Smirnov-like statistic (ref. </a:t>
            </a:r>
            <a:r>
              <a:rPr lang="en-US" sz="1200" b="1" i="0" u="none" strike="noStrike" kern="1200" dirty="0">
                <a:solidFill>
                  <a:schemeClr val="tx1"/>
                </a:solidFill>
                <a:effectLst/>
                <a:latin typeface="+mn-lt"/>
                <a:ea typeface="+mn-ea"/>
                <a:cs typeface="+mn-cs"/>
                <a:hlinkClick r:id="rId3"/>
              </a:rPr>
              <a:t>7</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4"/>
              </a:rPr>
              <a:t>Fig. 1</a:t>
            </a:r>
            <a:r>
              <a:rPr lang="en-US" sz="1200" b="1" i="1" u="none" strike="noStrike" kern="1200" dirty="0">
                <a:solidFill>
                  <a:schemeClr val="tx1"/>
                </a:solidFill>
                <a:effectLst/>
                <a:latin typeface="+mn-lt"/>
                <a:ea typeface="+mn-ea"/>
                <a:cs typeface="+mn-cs"/>
                <a:hlinkClick r:id="rId4"/>
              </a:rPr>
              <a:t>B</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Step 2: Estimation of Significance Level of ES.</a:t>
            </a:r>
            <a:r>
              <a:rPr lang="en-US" sz="1200" b="0" i="0" kern="1200" dirty="0">
                <a:solidFill>
                  <a:schemeClr val="tx1"/>
                </a:solidFill>
                <a:effectLst/>
                <a:latin typeface="+mn-lt"/>
                <a:ea typeface="+mn-ea"/>
                <a:cs typeface="+mn-cs"/>
              </a:rPr>
              <a:t> We estimate the statistical significance (nominal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 of the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by using an empirical phenotype-based permutation test procedure that preserves the complex correlation structure of the gene expression data. Specifically, we permute the phenotype labels and </a:t>
            </a:r>
            <a:r>
              <a:rPr lang="en-US" sz="1200" b="0" i="0" kern="1200" dirty="0" err="1">
                <a:solidFill>
                  <a:schemeClr val="tx1"/>
                </a:solidFill>
                <a:effectLst/>
                <a:latin typeface="+mn-lt"/>
                <a:ea typeface="+mn-ea"/>
                <a:cs typeface="+mn-cs"/>
              </a:rPr>
              <a:t>recompute</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of the gene set for the permuted data, which generates a null distribution for the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The empirical, nominal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 of the observed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is then calculated relative to this null distribution. Importantly, the permutation of class labels preserves gene-gene correlations and, thus, provides a more biologically reasonable assessment of significance than would be obtained by permuting genes.</a:t>
            </a:r>
          </a:p>
          <a:p>
            <a:r>
              <a:rPr lang="en-US" sz="1200" b="1" i="0" kern="1200" dirty="0">
                <a:solidFill>
                  <a:schemeClr val="tx1"/>
                </a:solidFill>
                <a:effectLst/>
                <a:latin typeface="+mn-lt"/>
                <a:ea typeface="+mn-ea"/>
                <a:cs typeface="+mn-cs"/>
              </a:rPr>
              <a:t>Step 3: Adjustment for Multiple Hypothesis Testing.</a:t>
            </a:r>
            <a:r>
              <a:rPr lang="en-US" sz="1200" b="0" i="0" kern="1200" dirty="0">
                <a:solidFill>
                  <a:schemeClr val="tx1"/>
                </a:solidFill>
                <a:effectLst/>
                <a:latin typeface="+mn-lt"/>
                <a:ea typeface="+mn-ea"/>
                <a:cs typeface="+mn-cs"/>
              </a:rPr>
              <a:t> When an entire database of gene sets is evaluated, we adjust the estimated significance level to account for multiple hypothesis testing. We first normalize the </a:t>
            </a:r>
            <a:r>
              <a:rPr lang="en-US" sz="1200" b="0" i="1" kern="1200" dirty="0">
                <a:solidFill>
                  <a:schemeClr val="tx1"/>
                </a:solidFill>
                <a:effectLst/>
                <a:latin typeface="+mn-lt"/>
                <a:ea typeface="+mn-ea"/>
                <a:cs typeface="+mn-cs"/>
              </a:rPr>
              <a:t>ES</a:t>
            </a:r>
            <a:r>
              <a:rPr lang="en-US" sz="1200" b="0" i="0" kern="1200" dirty="0">
                <a:solidFill>
                  <a:schemeClr val="tx1"/>
                </a:solidFill>
                <a:effectLst/>
                <a:latin typeface="+mn-lt"/>
                <a:ea typeface="+mn-ea"/>
                <a:cs typeface="+mn-cs"/>
              </a:rPr>
              <a:t> for each gene set to account for the size of the set, yielding a normalized enrichment score (</a:t>
            </a:r>
            <a:r>
              <a:rPr lang="en-US" sz="1200" b="0" i="1" kern="1200" dirty="0">
                <a:solidFill>
                  <a:schemeClr val="tx1"/>
                </a:solidFill>
                <a:effectLst/>
                <a:latin typeface="+mn-lt"/>
                <a:ea typeface="+mn-ea"/>
                <a:cs typeface="+mn-cs"/>
              </a:rPr>
              <a:t>NES</a:t>
            </a:r>
            <a:r>
              <a:rPr lang="en-US" sz="1200" b="0" i="0" kern="1200" dirty="0">
                <a:solidFill>
                  <a:schemeClr val="tx1"/>
                </a:solidFill>
                <a:effectLst/>
                <a:latin typeface="+mn-lt"/>
                <a:ea typeface="+mn-ea"/>
                <a:cs typeface="+mn-cs"/>
              </a:rPr>
              <a:t>). We then control the proportion of false positives by calculating the false discovery rate (FDR) ( </a:t>
            </a:r>
            <a:r>
              <a:rPr lang="en-US" sz="1200" b="1" i="0" u="none" strike="noStrike" kern="1200" dirty="0">
                <a:solidFill>
                  <a:schemeClr val="tx1"/>
                </a:solidFill>
                <a:effectLst/>
                <a:latin typeface="+mn-lt"/>
                <a:ea typeface="+mn-ea"/>
                <a:cs typeface="+mn-cs"/>
                <a:hlinkClick r:id="rId5"/>
              </a:rPr>
              <a:t>8</a:t>
            </a:r>
            <a:r>
              <a:rPr lang="en-US" sz="1200" b="0" i="0"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hlinkClick r:id="rId6"/>
              </a:rPr>
              <a:t>9</a:t>
            </a:r>
            <a:r>
              <a:rPr lang="en-US" sz="1200" b="0" i="0" kern="1200" dirty="0">
                <a:solidFill>
                  <a:schemeClr val="tx1"/>
                </a:solidFill>
                <a:effectLst/>
                <a:latin typeface="+mn-lt"/>
                <a:ea typeface="+mn-ea"/>
                <a:cs typeface="+mn-cs"/>
              </a:rPr>
              <a:t>) corresponding to each </a:t>
            </a:r>
            <a:r>
              <a:rPr lang="en-US" sz="1200" b="0" i="1" kern="1200" dirty="0">
                <a:solidFill>
                  <a:schemeClr val="tx1"/>
                </a:solidFill>
                <a:effectLst/>
                <a:latin typeface="+mn-lt"/>
                <a:ea typeface="+mn-ea"/>
                <a:cs typeface="+mn-cs"/>
              </a:rPr>
              <a:t>NES</a:t>
            </a:r>
            <a:r>
              <a:rPr lang="en-US" sz="1200" b="0" i="0" kern="1200" dirty="0">
                <a:solidFill>
                  <a:schemeClr val="tx1"/>
                </a:solidFill>
                <a:effectLst/>
                <a:latin typeface="+mn-lt"/>
                <a:ea typeface="+mn-ea"/>
                <a:cs typeface="+mn-cs"/>
              </a:rPr>
              <a:t>. The FDR is the estimated probability that a set with a given </a:t>
            </a:r>
            <a:r>
              <a:rPr lang="en-US" sz="1200" b="0" i="1" kern="1200" dirty="0">
                <a:solidFill>
                  <a:schemeClr val="tx1"/>
                </a:solidFill>
                <a:effectLst/>
                <a:latin typeface="+mn-lt"/>
                <a:ea typeface="+mn-ea"/>
                <a:cs typeface="+mn-cs"/>
              </a:rPr>
              <a:t>NES</a:t>
            </a:r>
            <a:r>
              <a:rPr lang="en-US" sz="1200" b="0" i="0" kern="1200" dirty="0">
                <a:solidFill>
                  <a:schemeClr val="tx1"/>
                </a:solidFill>
                <a:effectLst/>
                <a:latin typeface="+mn-lt"/>
                <a:ea typeface="+mn-ea"/>
                <a:cs typeface="+mn-cs"/>
              </a:rPr>
              <a:t> represents a false positive finding; it is computed by comparing the tails of the observed and null distributions for the </a:t>
            </a:r>
            <a:r>
              <a:rPr lang="en-US" sz="1200" b="0" i="1" kern="1200" dirty="0">
                <a:solidFill>
                  <a:schemeClr val="tx1"/>
                </a:solidFill>
                <a:effectLst/>
                <a:latin typeface="+mn-lt"/>
                <a:ea typeface="+mn-ea"/>
                <a:cs typeface="+mn-cs"/>
              </a:rPr>
              <a:t>NES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7D7F9A6-1175-E942-B291-01E302ED73DD}" type="slidenum">
              <a:rPr lang="en-US" smtClean="0"/>
              <a:t>18</a:t>
            </a:fld>
            <a:endParaRPr lang="en-US"/>
          </a:p>
        </p:txBody>
      </p:sp>
    </p:spTree>
    <p:extLst>
      <p:ext uri="{BB962C8B-B14F-4D97-AF65-F5344CB8AC3E}">
        <p14:creationId xmlns:p14="http://schemas.microsoft.com/office/powerpoint/2010/main" val="110921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8"/>
            <a:ext cx="4055129" cy="3134591"/>
          </a:xfrm>
          <a:prstGeom prst="rect">
            <a:avLst/>
          </a:prstGeom>
          <a:solidFill>
            <a:srgbClr val="FFFFFF"/>
          </a:solidFill>
          <a:ln w="9525">
            <a:solidFill>
              <a:srgbClr val="000000"/>
            </a:solidFill>
            <a:miter lim="800000"/>
            <a:headEnd/>
            <a:tailEnd/>
          </a:ln>
          <a:effectLst/>
        </p:spPr>
        <p:txBody>
          <a:bodyPr wrap="none" lIns="82053" tIns="41027" rIns="82053" bIns="41027" anchor="ctr"/>
          <a:lstStyle/>
          <a:p>
            <a:endParaRPr lang="en-US"/>
          </a:p>
        </p:txBody>
      </p:sp>
      <p:sp>
        <p:nvSpPr>
          <p:cNvPr id="4098" name="Text Box 2"/>
          <p:cNvSpPr txBox="1">
            <a:spLocks noGrp="1" noChangeArrowheads="1"/>
          </p:cNvSpPr>
          <p:nvPr>
            <p:ph type="body"/>
          </p:nvPr>
        </p:nvSpPr>
        <p:spPr bwMode="auto">
          <a:xfrm>
            <a:off x="1046350" y="4352637"/>
            <a:ext cx="4770905" cy="3478068"/>
          </a:xfrm>
          <a:prstGeom prst="rect">
            <a:avLst/>
          </a:prstGeom>
          <a:noFill/>
          <a:ln>
            <a:round/>
            <a:headEnd/>
            <a:tailEnd/>
          </a:ln>
        </p:spPr>
        <p:txBody>
          <a:bodyPr lIns="0" tIns="0" rIns="0" bIns="0"/>
          <a:lstStyle/>
          <a:p>
            <a:pPr marL="76924" marR="0" indent="-76924" algn="l" defTabSz="457200" rtl="0" eaLnBrk="1" fontAlgn="auto" latinLnBrk="0" hangingPunct="1">
              <a:lnSpc>
                <a:spcPct val="93000"/>
              </a:lnSpc>
              <a:spcBef>
                <a:spcPct val="0"/>
              </a:spcBef>
              <a:spcAft>
                <a:spcPts val="0"/>
              </a:spcAft>
              <a:buClrTx/>
              <a:buSzPct val="45000"/>
              <a:buFontTx/>
              <a:buNone/>
              <a:tabLst>
                <a:tab pos="649585" algn="l"/>
                <a:tab pos="1299169" algn="l"/>
                <a:tab pos="1948754" algn="l"/>
                <a:tab pos="2598340" algn="l"/>
                <a:tab pos="3247925" algn="l"/>
                <a:tab pos="3897509" algn="l"/>
                <a:tab pos="4547094" algn="l"/>
              </a:tabLst>
              <a:defRPr/>
            </a:pPr>
            <a:r>
              <a:rPr lang="en-US" sz="1200" b="1" kern="1200" dirty="0">
                <a:solidFill>
                  <a:schemeClr val="tx1"/>
                </a:solidFill>
                <a:effectLst/>
                <a:latin typeface="+mn-lt"/>
                <a:ea typeface="+mn-ea"/>
                <a:cs typeface="+mn-cs"/>
              </a:rPr>
              <a:t>Figure 1 </a:t>
            </a:r>
            <a:r>
              <a:rPr lang="en-US" sz="1200" kern="1200" dirty="0">
                <a:solidFill>
                  <a:schemeClr val="tx1"/>
                </a:solidFill>
                <a:effectLst/>
                <a:latin typeface="+mn-lt"/>
                <a:ea typeface="+mn-ea"/>
                <a:cs typeface="+mn-cs"/>
              </a:rPr>
              <a:t>| Modeling system structure and function with visible learning.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 conventional neural network translates input to output as a black box without knowledge of system structure.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 a visible neural network, input–output translation is based on prior knowledge. In </a:t>
            </a:r>
            <a:r>
              <a:rPr lang="en-US" sz="1200" kern="1200" dirty="0" err="1">
                <a:solidFill>
                  <a:schemeClr val="tx1"/>
                </a:solidFill>
                <a:effectLst/>
                <a:latin typeface="+mn-lt"/>
                <a:ea typeface="+mn-ea"/>
                <a:cs typeface="+mn-cs"/>
              </a:rPr>
              <a:t>DCell</a:t>
            </a:r>
            <a:r>
              <a:rPr lang="en-US" sz="1200" kern="1200" dirty="0">
                <a:solidFill>
                  <a:schemeClr val="tx1"/>
                </a:solidFill>
                <a:effectLst/>
                <a:latin typeface="+mn-lt"/>
                <a:ea typeface="+mn-ea"/>
                <a:cs typeface="+mn-cs"/>
              </a:rPr>
              <a:t>, gene-disruption genotypes (top) are translated to cell-growth predictions (bottom) through a hierarchy of cell subsystems (middle). (</a:t>
            </a:r>
            <a:r>
              <a:rPr lang="en-US" sz="1200" b="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 neural network is embedded in the prior structure using multiple neurons per subsystem. (</a:t>
            </a:r>
            <a:r>
              <a:rPr lang="en-US" sz="1200" b="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Screen capture of </a:t>
            </a:r>
            <a:r>
              <a:rPr lang="en-US" sz="1200" kern="1200" dirty="0" err="1">
                <a:solidFill>
                  <a:schemeClr val="tx1"/>
                </a:solidFill>
                <a:effectLst/>
                <a:latin typeface="+mn-lt"/>
                <a:ea typeface="+mn-ea"/>
                <a:cs typeface="+mn-cs"/>
              </a:rPr>
              <a:t>DCell</a:t>
            </a:r>
            <a:r>
              <a:rPr lang="en-US" sz="1200" kern="1200" dirty="0">
                <a:solidFill>
                  <a:schemeClr val="tx1"/>
                </a:solidFill>
                <a:effectLst/>
                <a:latin typeface="+mn-lt"/>
                <a:ea typeface="+mn-ea"/>
                <a:cs typeface="+mn-cs"/>
              </a:rPr>
              <a:t> online service. </a:t>
            </a:r>
            <a:endParaRPr lang="en-US" dirty="0"/>
          </a:p>
          <a:p>
            <a:pPr marL="76924" indent="-76924">
              <a:lnSpc>
                <a:spcPct val="93000"/>
              </a:lnSpc>
              <a:spcBef>
                <a:spcPct val="0"/>
              </a:spcBef>
              <a:buSzPct val="45000"/>
              <a:tabLst>
                <a:tab pos="649585" algn="l"/>
                <a:tab pos="1299169" algn="l"/>
                <a:tab pos="1948754" algn="l"/>
                <a:tab pos="2598340" algn="l"/>
                <a:tab pos="3247925" algn="l"/>
                <a:tab pos="3897509" algn="l"/>
                <a:tab pos="4547094" algn="l"/>
              </a:tabLst>
            </a:pPr>
            <a:endParaRPr lang="en-GB" dirty="0">
              <a:latin typeface="Arial" charset="0"/>
              <a:ea typeface="msgothic" charset="0"/>
              <a:cs typeface="msgothic" charset="0"/>
            </a:endParaRPr>
          </a:p>
        </p:txBody>
      </p:sp>
    </p:spTree>
    <p:extLst>
      <p:ext uri="{BB962C8B-B14F-4D97-AF65-F5344CB8AC3E}">
        <p14:creationId xmlns:p14="http://schemas.microsoft.com/office/powerpoint/2010/main" val="423482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B7D7F9A6-1175-E942-B291-01E302ED73DD}" type="slidenum">
              <a:rPr lang="en-US" smtClean="0"/>
              <a:t>36</a:t>
            </a:fld>
            <a:endParaRPr lang="en-US"/>
          </a:p>
        </p:txBody>
      </p:sp>
    </p:spTree>
    <p:extLst>
      <p:ext uri="{BB962C8B-B14F-4D97-AF65-F5344CB8AC3E}">
        <p14:creationId xmlns:p14="http://schemas.microsoft.com/office/powerpoint/2010/main" val="93877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Causal networks. </a:t>
            </a:r>
            <a:r>
              <a:rPr lang="en-US" sz="1200" kern="1200" dirty="0">
                <a:solidFill>
                  <a:schemeClr val="tx1"/>
                </a:solidFill>
                <a:latin typeface="+mn-lt"/>
                <a:ea typeface="+mn-ea"/>
                <a:cs typeface="+mn-cs"/>
              </a:rPr>
              <a:t>The network inference sub-challenge focused on causal relationships between nodes. (</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 directed edge (or link) in a causal network carries the interpretation that inhibition of the parent node (A) can change abundance of the child node (B) (the change could be up or down, here the latter is shown). (</a:t>
            </a:r>
            <a:r>
              <a:rPr lang="en-US" sz="1200" b="1" kern="1200" dirty="0">
                <a:solidFill>
                  <a:schemeClr val="tx1"/>
                </a:solidFill>
                <a:latin typeface="+mn-lt"/>
                <a:ea typeface="+mn-ea"/>
                <a:cs typeface="+mn-cs"/>
              </a:rPr>
              <a:t>b</a:t>
            </a:r>
            <a:r>
              <a:rPr lang="en-US" sz="1200" b="0" kern="1200" dirty="0">
                <a:solidFill>
                  <a:schemeClr val="tx1"/>
                </a:solidFill>
                <a:latin typeface="+mn-lt"/>
                <a:ea typeface="+mn-ea"/>
                <a:cs typeface="+mn-cs"/>
              </a:rPr>
              <a:t>) Causal edges, as used here, may represent direct effects or indirect effects that occur via unmeasured intermediate nodes. If node A causally influences node B via a measured node C, the causal network should contain edges from A to C and C to B, but no edge from A to B (top). However, if node C were not measured (and not part of the network), the causal network should contain an edge from A to B (bottom). Note that in both these cases inhibition of node A would lead to a change in node B. (</a:t>
            </a:r>
            <a:r>
              <a:rPr lang="en-US" sz="1200" b="1" kern="1200" dirty="0">
                <a:solidFill>
                  <a:schemeClr val="tx1"/>
                </a:solidFill>
                <a:latin typeface="+mn-lt"/>
                <a:ea typeface="+mn-ea"/>
                <a:cs typeface="+mn-cs"/>
              </a:rPr>
              <a:t>c</a:t>
            </a:r>
            <a:r>
              <a:rPr lang="en-US" sz="1200" b="0" kern="1200" dirty="0">
                <a:solidFill>
                  <a:schemeClr val="tx1"/>
                </a:solidFill>
                <a:latin typeface="+mn-lt"/>
                <a:ea typeface="+mn-ea"/>
                <a:cs typeface="+mn-cs"/>
              </a:rPr>
              <a:t>) Causal edges may depend on biological context. In the example shown, there is a causal edge from A to B in Context 1, but not in Context 2 (line colors are as in </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d</a:t>
            </a:r>
            <a:r>
              <a:rPr lang="en-US" sz="1200" b="0" kern="1200" dirty="0">
                <a:solidFill>
                  <a:schemeClr val="tx1"/>
                </a:solidFill>
                <a:latin typeface="+mn-lt"/>
                <a:ea typeface="+mn-ea"/>
                <a:cs typeface="+mn-cs"/>
              </a:rPr>
              <a:t>) Correlation and causation. In the example shown, nodes A and B are correlated due to regulation by the same node (C). However, in this example no sequence of mechanistic events links A to B, and thus inhibition of A does not change the abundance of B (line colors are as in </a:t>
            </a:r>
            <a:r>
              <a:rPr lang="en-US" sz="1200" b="1" kern="1200" dirty="0">
                <a:solidFill>
                  <a:schemeClr val="tx1"/>
                </a:solidFill>
                <a:latin typeface="+mn-lt"/>
                <a:ea typeface="+mn-ea"/>
                <a:cs typeface="+mn-cs"/>
              </a:rPr>
              <a:t>a</a:t>
            </a:r>
            <a:r>
              <a:rPr lang="en-US" sz="1200" b="0" kern="1200" dirty="0">
                <a:solidFill>
                  <a:schemeClr val="tx1"/>
                </a:solidFill>
                <a:latin typeface="+mn-lt"/>
                <a:ea typeface="+mn-ea"/>
                <a:cs typeface="+mn-cs"/>
              </a:rPr>
              <a:t>). Therefore, despite the correlation, there is no causal edge from A to B.</a:t>
            </a:r>
          </a:p>
          <a:p>
            <a:endParaRPr lang="en-US" dirty="0"/>
          </a:p>
        </p:txBody>
      </p:sp>
      <p:sp>
        <p:nvSpPr>
          <p:cNvPr id="4" name="Slide Number Placeholder 3"/>
          <p:cNvSpPr>
            <a:spLocks noGrp="1"/>
          </p:cNvSpPr>
          <p:nvPr>
            <p:ph type="sldNum" sz="quarter" idx="10"/>
          </p:nvPr>
        </p:nvSpPr>
        <p:spPr/>
        <p:txBody>
          <a:bodyPr/>
          <a:lstStyle/>
          <a:p>
            <a:fld id="{B7D7F9A6-1175-E942-B291-01E302ED73DD}" type="slidenum">
              <a:rPr lang="en-US" smtClean="0"/>
              <a:t>37</a:t>
            </a:fld>
            <a:endParaRPr lang="en-US"/>
          </a:p>
        </p:txBody>
      </p:sp>
    </p:spTree>
    <p:extLst>
      <p:ext uri="{BB962C8B-B14F-4D97-AF65-F5344CB8AC3E}">
        <p14:creationId xmlns:p14="http://schemas.microsoft.com/office/powerpoint/2010/main" val="108510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latin typeface="+mn-lt"/>
                <a:ea typeface="+mn-ea"/>
                <a:cs typeface="+mn-cs"/>
              </a:rPr>
              <a:t>The HPN-DREAM network inference challenge: overview of experimental data tasks and causal assessment strategy. (</a:t>
            </a:r>
            <a:r>
              <a:rPr lang="en-US" sz="1200" b="1" u="none" kern="1200" dirty="0">
                <a:solidFill>
                  <a:schemeClr val="tx1"/>
                </a:solidFill>
                <a:latin typeface="+mn-lt"/>
                <a:ea typeface="+mn-ea"/>
                <a:cs typeface="+mn-cs"/>
              </a:rPr>
              <a:t>a</a:t>
            </a:r>
            <a:r>
              <a:rPr lang="en-US" sz="1200" b="0" u="none" kern="1200" dirty="0">
                <a:solidFill>
                  <a:schemeClr val="tx1"/>
                </a:solidFill>
                <a:latin typeface="+mn-lt"/>
                <a:ea typeface="+mn-ea"/>
                <a:cs typeface="+mn-cs"/>
              </a:rPr>
              <a:t>) Protein data were obtained from four cancer cell lines under eight ligand stimuli (data as described in Hill, </a:t>
            </a:r>
            <a:r>
              <a:rPr lang="en-US" sz="1200" b="0" u="none" kern="1200" dirty="0" err="1">
                <a:solidFill>
                  <a:schemeClr val="tx1"/>
                </a:solidFill>
                <a:latin typeface="+mn-lt"/>
                <a:ea typeface="+mn-ea"/>
                <a:cs typeface="+mn-cs"/>
              </a:rPr>
              <a:t>Nesser</a:t>
            </a:r>
            <a:r>
              <a:rPr lang="en-US" sz="1200" b="0" u="none" kern="1200" dirty="0">
                <a:solidFill>
                  <a:schemeClr val="tx1"/>
                </a:solidFill>
                <a:latin typeface="+mn-lt"/>
                <a:ea typeface="+mn-ea"/>
                <a:cs typeface="+mn-cs"/>
              </a:rPr>
              <a:t> </a:t>
            </a:r>
            <a:r>
              <a:rPr lang="en-US" sz="1200" b="0" i="1" u="none" kern="1200" dirty="0">
                <a:solidFill>
                  <a:schemeClr val="tx1"/>
                </a:solidFill>
                <a:latin typeface="+mn-lt"/>
                <a:ea typeface="+mn-ea"/>
                <a:cs typeface="+mn-cs"/>
              </a:rPr>
              <a:t>et al.</a:t>
            </a:r>
            <a:r>
              <a:rPr lang="en-US" sz="1200" b="0" i="0" u="none" kern="1200" dirty="0">
                <a:solidFill>
                  <a:schemeClr val="tx1"/>
                </a:solidFill>
                <a:latin typeface="+mn-lt"/>
                <a:ea typeface="+mn-ea"/>
                <a:cs typeface="+mn-cs"/>
                <a:hlinkClick r:id="rId3"/>
              </a:rPr>
              <a:t>36). For each of the 32 resulting contexts, participants were provided training data comprising time-courses for ~45 phosphoproteins under three different kinase inhibitors and a control (DMSO). The sub-challenge 1 experimental data task (SC1A) asked participants to infer signaling networks specific to each context. In SC2A the aim was to predict context-specific molecular time-courses. In both cases, submissions were assessed using held-out, context-specific test data that were obtained under an unseen intervention (inhibition of the kinase mTOR). Each sub-challenge also comprised a companion in silico data task (SC1B/SC2B; text, Online Methods and </a:t>
            </a:r>
            <a:r>
              <a:rPr lang="en-US" sz="1200" b="0" i="0" u="none" kern="1200" dirty="0">
                <a:solidFill>
                  <a:schemeClr val="tx1"/>
                </a:solidFill>
                <a:latin typeface="+mn-lt"/>
                <a:ea typeface="+mn-ea"/>
                <a:cs typeface="+mn-cs"/>
                <a:hlinkClick r:id="rId4"/>
              </a:rPr>
              <a:t>Supplementary Fig. 1). (</a:t>
            </a:r>
            <a:r>
              <a:rPr lang="en-US" sz="1200" b="1" i="0" u="none" kern="1200" dirty="0">
                <a:solidFill>
                  <a:schemeClr val="tx1"/>
                </a:solidFill>
                <a:latin typeface="+mn-lt"/>
                <a:ea typeface="+mn-ea"/>
                <a:cs typeface="+mn-cs"/>
                <a:hlinkClick r:id="rId4"/>
              </a:rPr>
              <a:t>b</a:t>
            </a:r>
            <a:r>
              <a:rPr lang="en-US" sz="1200" b="0" i="0" u="none" kern="1200" dirty="0">
                <a:solidFill>
                  <a:schemeClr val="tx1"/>
                </a:solidFill>
                <a:latin typeface="+mn-lt"/>
                <a:ea typeface="+mn-ea"/>
                <a:cs typeface="+mn-cs"/>
                <a:hlinkClick r:id="rId4"/>
              </a:rPr>
              <a:t>) Networks submitted to the experimental data task (SC1A) were assessed causally in terms of agreement with the interventional test data. For each context, the set of nodes that changed under mTOR inhibition was identified (“gold-standard” causal descendants of mTOR; see text and Online Methods). In the example shown, node X is a descendant of mTOR while Y is not. (</a:t>
            </a:r>
            <a:r>
              <a:rPr lang="en-US" sz="1200" b="1" i="0" u="none" kern="1200" dirty="0">
                <a:solidFill>
                  <a:schemeClr val="tx1"/>
                </a:solidFill>
                <a:latin typeface="+mn-lt"/>
                <a:ea typeface="+mn-ea"/>
                <a:cs typeface="+mn-cs"/>
                <a:hlinkClick r:id="rId4"/>
              </a:rPr>
              <a:t>c</a:t>
            </a:r>
            <a:r>
              <a:rPr lang="en-US" sz="1200" b="0" i="0" u="none" kern="1200" dirty="0">
                <a:solidFill>
                  <a:schemeClr val="tx1"/>
                </a:solidFill>
                <a:latin typeface="+mn-lt"/>
                <a:ea typeface="+mn-ea"/>
                <a:cs typeface="+mn-cs"/>
                <a:hlinkClick r:id="rId4"/>
              </a:rPr>
              <a:t>) In submitted, context-specific networks, predicted descendants of mTOR were identified and compared with their experimentally-determined “gold-standard” counterparts. This gave true and false positive counts and a (context-specific) AUROC (area under the receiver operating characteristic curve). (</a:t>
            </a:r>
            <a:r>
              <a:rPr lang="en-US" sz="1200" b="1" i="0" u="none" kern="1200" dirty="0">
                <a:solidFill>
                  <a:schemeClr val="tx1"/>
                </a:solidFill>
                <a:latin typeface="+mn-lt"/>
                <a:ea typeface="+mn-ea"/>
                <a:cs typeface="+mn-cs"/>
                <a:hlinkClick r:id="rId4"/>
              </a:rPr>
              <a:t>d</a:t>
            </a:r>
            <a:r>
              <a:rPr lang="en-US" sz="1200" b="0" i="0" u="none" kern="1200" dirty="0">
                <a:solidFill>
                  <a:schemeClr val="tx1"/>
                </a:solidFill>
                <a:latin typeface="+mn-lt"/>
                <a:ea typeface="+mn-ea"/>
                <a:cs typeface="+mn-cs"/>
                <a:hlinkClick r:id="rId4"/>
              </a:rPr>
              <a:t>) In each context, teams were ranked by AUROC score and mean rank across contexts gave the final rankings (</a:t>
            </a:r>
            <a:r>
              <a:rPr lang="en-US" sz="1200" b="0" i="0" u="none" kern="1200" dirty="0">
                <a:solidFill>
                  <a:schemeClr val="tx1"/>
                </a:solidFill>
                <a:latin typeface="+mn-lt"/>
                <a:ea typeface="+mn-ea"/>
                <a:cs typeface="+mn-cs"/>
                <a:hlinkClick r:id="rId5"/>
              </a:rPr>
              <a:t>Table 1).</a:t>
            </a:r>
            <a:endParaRPr lang="en-US" i="0" u="none" dirty="0">
              <a:solidFill>
                <a:schemeClr val="tx1"/>
              </a:solidFill>
            </a:endParaRPr>
          </a:p>
        </p:txBody>
      </p:sp>
      <p:sp>
        <p:nvSpPr>
          <p:cNvPr id="4" name="Slide Number Placeholder 3"/>
          <p:cNvSpPr>
            <a:spLocks noGrp="1"/>
          </p:cNvSpPr>
          <p:nvPr>
            <p:ph type="sldNum" sz="quarter" idx="10"/>
          </p:nvPr>
        </p:nvSpPr>
        <p:spPr/>
        <p:txBody>
          <a:bodyPr/>
          <a:lstStyle/>
          <a:p>
            <a:fld id="{B7D7F9A6-1175-E942-B291-01E302ED73DD}" type="slidenum">
              <a:rPr lang="en-US" smtClean="0"/>
              <a:t>38</a:t>
            </a:fld>
            <a:endParaRPr lang="en-US"/>
          </a:p>
        </p:txBody>
      </p:sp>
    </p:spTree>
    <p:extLst>
      <p:ext uri="{BB962C8B-B14F-4D97-AF65-F5344CB8AC3E}">
        <p14:creationId xmlns:p14="http://schemas.microsoft.com/office/powerpoint/2010/main" val="150968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EFFAB1-84A2-5A44-81A6-6C70861200F2}"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32991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EFFAB1-84A2-5A44-81A6-6C70861200F2}"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304174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EFFAB1-84A2-5A44-81A6-6C70861200F2}"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223832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EFFAB1-84A2-5A44-81A6-6C70861200F2}"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464124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EFFAB1-84A2-5A44-81A6-6C70861200F2}"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349893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EFFAB1-84A2-5A44-81A6-6C70861200F2}" type="datetimeFigureOut">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171078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EFFAB1-84A2-5A44-81A6-6C70861200F2}"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1070469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EFFAB1-84A2-5A44-81A6-6C70861200F2}"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4097396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EFFAB1-84A2-5A44-81A6-6C70861200F2}"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1448863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EFFAB1-84A2-5A44-81A6-6C70861200F2}" type="datetimeFigureOut">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122754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EFFAB1-84A2-5A44-81A6-6C70861200F2}" type="datetimeFigureOut">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3BA63-AE3D-D741-AE90-94E5C2A8DBFC}" type="slidenum">
              <a:rPr lang="en-US" smtClean="0"/>
              <a:t>‹#›</a:t>
            </a:fld>
            <a:endParaRPr lang="en-US"/>
          </a:p>
        </p:txBody>
      </p:sp>
    </p:spTree>
    <p:extLst>
      <p:ext uri="{BB962C8B-B14F-4D97-AF65-F5344CB8AC3E}">
        <p14:creationId xmlns:p14="http://schemas.microsoft.com/office/powerpoint/2010/main" val="299194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FFAB1-84A2-5A44-81A6-6C70861200F2}" type="datetimeFigureOut">
              <a:rPr lang="en-US" smtClean="0"/>
              <a:t>11/18/19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03BA63-AE3D-D741-AE90-94E5C2A8DBFC}" type="slidenum">
              <a:rPr lang="en-US" smtClean="0"/>
              <a:t>‹#›</a:t>
            </a:fld>
            <a:endParaRPr lang="en-US"/>
          </a:p>
        </p:txBody>
      </p:sp>
    </p:spTree>
    <p:extLst>
      <p:ext uri="{BB962C8B-B14F-4D97-AF65-F5344CB8AC3E}">
        <p14:creationId xmlns:p14="http://schemas.microsoft.com/office/powerpoint/2010/main" val="3425175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rgbClr val="000090"/>
          </a:solidFill>
          <a:latin typeface="Optima"/>
          <a:ea typeface="+mj-ea"/>
          <a:cs typeface="Optima"/>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Optima"/>
          <a:ea typeface="+mn-ea"/>
          <a:cs typeface="Optima"/>
        </a:defRPr>
      </a:lvl1pPr>
      <a:lvl2pPr marL="742950" indent="-285750" algn="l" defTabSz="457200" rtl="0" eaLnBrk="1" latinLnBrk="0" hangingPunct="1">
        <a:spcBef>
          <a:spcPct val="20000"/>
        </a:spcBef>
        <a:buFont typeface="Arial"/>
        <a:buChar char="–"/>
        <a:defRPr sz="2400" kern="1200">
          <a:solidFill>
            <a:schemeClr val="tx1"/>
          </a:solidFill>
          <a:latin typeface="Optima"/>
          <a:ea typeface="+mn-ea"/>
          <a:cs typeface="Optima"/>
        </a:defRPr>
      </a:lvl2pPr>
      <a:lvl3pPr marL="1143000" indent="-228600" algn="l" defTabSz="457200" rtl="0" eaLnBrk="1" latinLnBrk="0" hangingPunct="1">
        <a:spcBef>
          <a:spcPct val="20000"/>
        </a:spcBef>
        <a:buFont typeface="Arial"/>
        <a:buChar char="•"/>
        <a:defRPr sz="2000" kern="1200">
          <a:solidFill>
            <a:schemeClr val="tx1"/>
          </a:solidFill>
          <a:latin typeface="Optima"/>
          <a:ea typeface="+mn-ea"/>
          <a:cs typeface="Optima"/>
        </a:defRPr>
      </a:lvl3pPr>
      <a:lvl4pPr marL="1600200" indent="-228600" algn="l" defTabSz="457200" rtl="0" eaLnBrk="1" latinLnBrk="0" hangingPunct="1">
        <a:spcBef>
          <a:spcPct val="20000"/>
        </a:spcBef>
        <a:buFont typeface="Arial"/>
        <a:buChar char="–"/>
        <a:defRPr sz="1800" kern="1200">
          <a:solidFill>
            <a:schemeClr val="tx1"/>
          </a:solidFill>
          <a:latin typeface="Optima"/>
          <a:ea typeface="+mn-ea"/>
          <a:cs typeface="Optima"/>
        </a:defRPr>
      </a:lvl4pPr>
      <a:lvl5pPr marL="2057400" indent="-228600" algn="l" defTabSz="457200" rtl="0" eaLnBrk="1" latinLnBrk="0" hangingPunct="1">
        <a:spcBef>
          <a:spcPct val="20000"/>
        </a:spcBef>
        <a:buFont typeface="Arial"/>
        <a:buChar char="»"/>
        <a:defRPr sz="1800" kern="1200">
          <a:solidFill>
            <a:schemeClr val="tx1"/>
          </a:solidFill>
          <a:latin typeface="Optima"/>
          <a:ea typeface="+mn-ea"/>
          <a:cs typeface="Optim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016/j.tig.2018.07.003"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doi.org/10.1016/j.tig.2018.07.00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bioconductor.jp/packages/3.2/bioc/vignettes/monocle/inst/doc/monocle-vignette.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68921"/>
            <a:ext cx="7772400" cy="1478558"/>
          </a:xfrm>
        </p:spPr>
        <p:txBody>
          <a:bodyPr>
            <a:normAutofit/>
          </a:bodyPr>
          <a:lstStyle/>
          <a:p>
            <a:r>
              <a:rPr lang="en-US" sz="4000" dirty="0"/>
              <a:t>Large-scale functional annotation</a:t>
            </a:r>
            <a:endParaRPr lang="en-US" dirty="0"/>
          </a:p>
        </p:txBody>
      </p:sp>
      <p:sp>
        <p:nvSpPr>
          <p:cNvPr id="5" name="Subtitle 4"/>
          <p:cNvSpPr>
            <a:spLocks noGrp="1"/>
          </p:cNvSpPr>
          <p:nvPr>
            <p:ph type="subTitle" idx="1"/>
          </p:nvPr>
        </p:nvSpPr>
        <p:spPr>
          <a:xfrm>
            <a:off x="1371600" y="3715242"/>
            <a:ext cx="6400800" cy="1614905"/>
          </a:xfrm>
        </p:spPr>
        <p:txBody>
          <a:bodyPr>
            <a:normAutofit/>
          </a:bodyPr>
          <a:lstStyle/>
          <a:p>
            <a:r>
              <a:rPr lang="en-US" sz="2400" i="1" dirty="0">
                <a:solidFill>
                  <a:schemeClr val="tx1"/>
                </a:solidFill>
              </a:rPr>
              <a:t>Kris Gunsalus</a:t>
            </a:r>
          </a:p>
          <a:p>
            <a:r>
              <a:rPr lang="en-US" sz="2400" i="1" dirty="0">
                <a:solidFill>
                  <a:schemeClr val="tx1"/>
                </a:solidFill>
              </a:rPr>
              <a:t>XDAS Fall 2019</a:t>
            </a:r>
          </a:p>
        </p:txBody>
      </p:sp>
    </p:spTree>
    <p:extLst>
      <p:ext uri="{BB962C8B-B14F-4D97-AF65-F5344CB8AC3E}">
        <p14:creationId xmlns:p14="http://schemas.microsoft.com/office/powerpoint/2010/main" val="2457691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85" y="947241"/>
            <a:ext cx="9144000" cy="4483856"/>
          </a:xfrm>
          <a:prstGeom prst="rect">
            <a:avLst/>
          </a:prstGeom>
        </p:spPr>
      </p:pic>
      <p:sp>
        <p:nvSpPr>
          <p:cNvPr id="7" name="TextBox 6"/>
          <p:cNvSpPr txBox="1"/>
          <p:nvPr/>
        </p:nvSpPr>
        <p:spPr>
          <a:xfrm>
            <a:off x="-27512" y="6488668"/>
            <a:ext cx="4594827" cy="369332"/>
          </a:xfrm>
          <a:prstGeom prst="rect">
            <a:avLst/>
          </a:prstGeom>
          <a:noFill/>
        </p:spPr>
        <p:txBody>
          <a:bodyPr wrap="none" rtlCol="0">
            <a:spAutoFit/>
          </a:bodyPr>
          <a:lstStyle/>
          <a:p>
            <a:pPr algn="r"/>
            <a:r>
              <a:rPr lang="en-US" dirty="0" err="1"/>
              <a:t>Khatri</a:t>
            </a:r>
            <a:r>
              <a:rPr lang="en-US" dirty="0"/>
              <a:t> et al. (2012) </a:t>
            </a:r>
            <a:r>
              <a:rPr lang="en-US" i="1" dirty="0" err="1"/>
              <a:t>PLoS</a:t>
            </a:r>
            <a:r>
              <a:rPr lang="en-US" i="1" dirty="0"/>
              <a:t> Comp </a:t>
            </a:r>
            <a:r>
              <a:rPr lang="en-US" i="1" dirty="0" err="1"/>
              <a:t>Biol</a:t>
            </a:r>
            <a:r>
              <a:rPr lang="en-US" i="1" dirty="0"/>
              <a:t> </a:t>
            </a:r>
            <a:r>
              <a:rPr lang="en-US" dirty="0"/>
              <a:t>8:e1002375</a:t>
            </a:r>
          </a:p>
        </p:txBody>
      </p:sp>
      <p:sp>
        <p:nvSpPr>
          <p:cNvPr id="8" name="TextBox 7"/>
          <p:cNvSpPr txBox="1"/>
          <p:nvPr/>
        </p:nvSpPr>
        <p:spPr>
          <a:xfrm>
            <a:off x="210994" y="5510041"/>
            <a:ext cx="8712642" cy="820738"/>
          </a:xfrm>
          <a:prstGeom prst="rect">
            <a:avLst/>
          </a:prstGeom>
          <a:noFill/>
        </p:spPr>
        <p:txBody>
          <a:bodyPr wrap="none" rtlCol="0">
            <a:spAutoFit/>
          </a:bodyPr>
          <a:lstStyle/>
          <a:p>
            <a:pPr marL="285750" indent="-285750">
              <a:lnSpc>
                <a:spcPct val="120000"/>
              </a:lnSpc>
              <a:buFont typeface="Symbol" charset="0"/>
              <a:buChar char=""/>
            </a:pPr>
            <a:r>
              <a:rPr lang="en-US" sz="2000" i="1" dirty="0"/>
              <a:t>Large-scale studies often produce </a:t>
            </a:r>
            <a:r>
              <a:rPr lang="en-US" sz="2000" b="1" i="1" dirty="0"/>
              <a:t>lists of genes</a:t>
            </a:r>
            <a:r>
              <a:rPr lang="en-US" sz="2000" i="1" dirty="0"/>
              <a:t> that are perturbed in some way</a:t>
            </a:r>
            <a:endParaRPr lang="en-US" sz="2000" b="1" i="1" dirty="0"/>
          </a:p>
          <a:p>
            <a:pPr marL="285750" indent="-285750">
              <a:lnSpc>
                <a:spcPct val="120000"/>
              </a:lnSpc>
              <a:buFont typeface="Symbol" charset="0"/>
              <a:buChar char=""/>
            </a:pPr>
            <a:r>
              <a:rPr lang="en-US" sz="2000" i="1" dirty="0"/>
              <a:t>Pathway analysis </a:t>
            </a:r>
            <a:r>
              <a:rPr lang="en-US" sz="2000" b="1" i="1" dirty="0"/>
              <a:t>reduces complexity </a:t>
            </a:r>
            <a:r>
              <a:rPr lang="en-US" sz="2000" i="1" dirty="0"/>
              <a:t>and </a:t>
            </a:r>
            <a:r>
              <a:rPr lang="en-US" sz="2000" b="1" i="1" dirty="0"/>
              <a:t>increases explanatory power</a:t>
            </a:r>
          </a:p>
        </p:txBody>
      </p:sp>
      <p:sp>
        <p:nvSpPr>
          <p:cNvPr id="2" name="Title 1"/>
          <p:cNvSpPr>
            <a:spLocks noGrp="1"/>
          </p:cNvSpPr>
          <p:nvPr>
            <p:ph type="title"/>
          </p:nvPr>
        </p:nvSpPr>
        <p:spPr>
          <a:xfrm>
            <a:off x="210994" y="0"/>
            <a:ext cx="8712642" cy="749367"/>
          </a:xfrm>
        </p:spPr>
        <p:txBody>
          <a:bodyPr>
            <a:normAutofit/>
          </a:bodyPr>
          <a:lstStyle/>
          <a:p>
            <a:r>
              <a:rPr lang="en-US" sz="4000" dirty="0"/>
              <a:t>Three generations of </a:t>
            </a:r>
            <a:r>
              <a:rPr lang="en-US" sz="4000"/>
              <a:t>pathway analysis</a:t>
            </a:r>
          </a:p>
        </p:txBody>
      </p:sp>
    </p:spTree>
    <p:extLst>
      <p:ext uri="{BB962C8B-B14F-4D97-AF65-F5344CB8AC3E}">
        <p14:creationId xmlns:p14="http://schemas.microsoft.com/office/powerpoint/2010/main" val="180025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Over-representation Analysis (ORA)</a:t>
            </a:r>
          </a:p>
        </p:txBody>
      </p:sp>
      <p:sp>
        <p:nvSpPr>
          <p:cNvPr id="3" name="Content Placeholder 2"/>
          <p:cNvSpPr>
            <a:spLocks noGrp="1"/>
          </p:cNvSpPr>
          <p:nvPr>
            <p:ph idx="1"/>
          </p:nvPr>
        </p:nvSpPr>
        <p:spPr>
          <a:xfrm>
            <a:off x="457200" y="1600200"/>
            <a:ext cx="8229600" cy="4767943"/>
          </a:xfrm>
        </p:spPr>
        <p:txBody>
          <a:bodyPr>
            <a:normAutofit lnSpcReduction="10000"/>
          </a:bodyPr>
          <a:lstStyle/>
          <a:p>
            <a:r>
              <a:rPr lang="en-US" dirty="0"/>
              <a:t>Approach</a:t>
            </a:r>
          </a:p>
          <a:p>
            <a:pPr lvl="1"/>
            <a:r>
              <a:rPr lang="en-US" sz="2000" dirty="0"/>
              <a:t>Input list</a:t>
            </a:r>
          </a:p>
          <a:p>
            <a:pPr lvl="2"/>
            <a:r>
              <a:rPr lang="en-US" sz="1600" dirty="0"/>
              <a:t>up-or down-regulated genes, RNAi hits, etc.</a:t>
            </a:r>
          </a:p>
          <a:p>
            <a:pPr lvl="1"/>
            <a:r>
              <a:rPr lang="en-US" sz="2000" dirty="0"/>
              <a:t>Assess proportion of genes with a particular annotation</a:t>
            </a:r>
          </a:p>
          <a:p>
            <a:pPr lvl="2"/>
            <a:r>
              <a:rPr lang="en-US" sz="1600" dirty="0"/>
              <a:t>GO term, pathway membership</a:t>
            </a:r>
          </a:p>
          <a:p>
            <a:pPr lvl="1"/>
            <a:r>
              <a:rPr lang="en-US" sz="2000" dirty="0"/>
              <a:t>Compare against universe of all possible genes </a:t>
            </a:r>
          </a:p>
          <a:p>
            <a:pPr lvl="1"/>
            <a:r>
              <a:rPr lang="en-US" sz="2000" dirty="0"/>
              <a:t>Assess over- or under-representation</a:t>
            </a:r>
          </a:p>
          <a:p>
            <a:pPr lvl="1"/>
            <a:r>
              <a:rPr lang="en-US" sz="2000" dirty="0"/>
              <a:t>"2x2" method: Tabular Statistics</a:t>
            </a:r>
          </a:p>
          <a:p>
            <a:pPr lvl="2">
              <a:spcAft>
                <a:spcPts val="1200"/>
              </a:spcAft>
            </a:pPr>
            <a:r>
              <a:rPr lang="en-US" sz="1600" dirty="0" err="1"/>
              <a:t>hypergeometric</a:t>
            </a:r>
            <a:r>
              <a:rPr lang="en-US" sz="1600" dirty="0"/>
              <a:t>, chi-squared, binomial distributions</a:t>
            </a:r>
          </a:p>
          <a:p>
            <a:r>
              <a:rPr lang="en-US" dirty="0"/>
              <a:t>Limitations</a:t>
            </a:r>
          </a:p>
          <a:p>
            <a:pPr lvl="1"/>
            <a:r>
              <a:rPr lang="en-US" sz="2000" dirty="0"/>
              <a:t>Statistical tests independent of measured changes</a:t>
            </a:r>
          </a:p>
          <a:p>
            <a:pPr lvl="1"/>
            <a:r>
              <a:rPr lang="en-US" sz="2000" dirty="0"/>
              <a:t>Uses only most significant genes</a:t>
            </a:r>
          </a:p>
          <a:p>
            <a:pPr lvl="1"/>
            <a:r>
              <a:rPr lang="en-US" sz="2000" dirty="0"/>
              <a:t>Assumes genes (and annotations) are independent of each other</a:t>
            </a:r>
          </a:p>
        </p:txBody>
      </p:sp>
    </p:spTree>
    <p:extLst>
      <p:ext uri="{BB962C8B-B14F-4D97-AF65-F5344CB8AC3E}">
        <p14:creationId xmlns:p14="http://schemas.microsoft.com/office/powerpoint/2010/main" val="3683624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 Scoring (FCS)</a:t>
            </a:r>
          </a:p>
        </p:txBody>
      </p:sp>
      <p:sp>
        <p:nvSpPr>
          <p:cNvPr id="4" name="Content Placeholder 3"/>
          <p:cNvSpPr>
            <a:spLocks noGrp="1"/>
          </p:cNvSpPr>
          <p:nvPr>
            <p:ph idx="1"/>
          </p:nvPr>
        </p:nvSpPr>
        <p:spPr>
          <a:xfrm>
            <a:off x="457200" y="1600200"/>
            <a:ext cx="8229600" cy="4749800"/>
          </a:xfrm>
        </p:spPr>
        <p:txBody>
          <a:bodyPr>
            <a:normAutofit/>
          </a:bodyPr>
          <a:lstStyle/>
          <a:p>
            <a:r>
              <a:rPr lang="en-US" dirty="0"/>
              <a:t>Approach</a:t>
            </a:r>
          </a:p>
          <a:p>
            <a:pPr lvl="1">
              <a:spcAft>
                <a:spcPts val="600"/>
              </a:spcAft>
            </a:pPr>
            <a:r>
              <a:rPr lang="en-US" sz="2000" dirty="0"/>
              <a:t>Try to capture weaker </a:t>
            </a:r>
            <a:r>
              <a:rPr lang="en-US" sz="2000" b="1" dirty="0"/>
              <a:t>coordinated changes </a:t>
            </a:r>
            <a:r>
              <a:rPr lang="en-US" sz="2000" dirty="0"/>
              <a:t>that can cumulatively be informative</a:t>
            </a:r>
          </a:p>
          <a:p>
            <a:pPr lvl="1">
              <a:spcAft>
                <a:spcPts val="600"/>
              </a:spcAft>
            </a:pPr>
            <a:r>
              <a:rPr lang="en-US" sz="2000" dirty="0"/>
              <a:t>Compute </a:t>
            </a:r>
            <a:r>
              <a:rPr lang="en-US" sz="2000" b="1" dirty="0"/>
              <a:t>gene-level</a:t>
            </a:r>
            <a:r>
              <a:rPr lang="en-US" sz="2000" dirty="0"/>
              <a:t> </a:t>
            </a:r>
            <a:r>
              <a:rPr lang="en-US" sz="2000" b="1" dirty="0"/>
              <a:t>statistics</a:t>
            </a:r>
            <a:r>
              <a:rPr lang="en-US" sz="2000" dirty="0"/>
              <a:t>: significance of deviation from background distribution</a:t>
            </a:r>
          </a:p>
          <a:p>
            <a:pPr lvl="2">
              <a:spcAft>
                <a:spcPts val="600"/>
              </a:spcAft>
            </a:pPr>
            <a:r>
              <a:rPr lang="en-US" sz="1600" dirty="0"/>
              <a:t>t-test, Z-score, Q-statistic, ANOVA, signal-to-noise, correlation with phenotype</a:t>
            </a:r>
          </a:p>
          <a:p>
            <a:pPr lvl="1">
              <a:spcAft>
                <a:spcPts val="600"/>
              </a:spcAft>
            </a:pPr>
            <a:r>
              <a:rPr lang="en-US" sz="2000" dirty="0"/>
              <a:t>Aggregate gene-level statistics into a single </a:t>
            </a:r>
            <a:r>
              <a:rPr lang="en-US" sz="2000" b="1" dirty="0"/>
              <a:t>pathway-level statistic</a:t>
            </a:r>
          </a:p>
          <a:p>
            <a:pPr lvl="2">
              <a:spcAft>
                <a:spcPts val="600"/>
              </a:spcAft>
            </a:pPr>
            <a:r>
              <a:rPr lang="en-US" sz="1600" dirty="0" err="1"/>
              <a:t>Univariate</a:t>
            </a:r>
            <a:r>
              <a:rPr lang="en-US" sz="1600" dirty="0"/>
              <a:t> or multivariate (account for dependencies b/w genes)</a:t>
            </a:r>
          </a:p>
          <a:p>
            <a:pPr lvl="2">
              <a:spcAft>
                <a:spcPts val="600"/>
              </a:spcAft>
            </a:pPr>
            <a:r>
              <a:rPr lang="en-US" sz="1600" dirty="0"/>
              <a:t>E.g. KS test, Wilcoxon rank sum (Mann-Whitney), ANCOVA</a:t>
            </a:r>
          </a:p>
          <a:p>
            <a:pPr lvl="1">
              <a:spcAft>
                <a:spcPts val="600"/>
              </a:spcAft>
            </a:pPr>
            <a:r>
              <a:rPr lang="en-US" sz="2000" dirty="0"/>
              <a:t>Assess pathway-level </a:t>
            </a:r>
            <a:r>
              <a:rPr lang="en-US" sz="2000" b="1" dirty="0"/>
              <a:t>significance</a:t>
            </a:r>
          </a:p>
          <a:p>
            <a:pPr lvl="2"/>
            <a:r>
              <a:rPr lang="en-US" sz="1600" b="1" dirty="0"/>
              <a:t>Competitive </a:t>
            </a:r>
            <a:r>
              <a:rPr lang="en-US" sz="1600" dirty="0"/>
              <a:t>null hypothesis (permute pathway labels) </a:t>
            </a:r>
          </a:p>
          <a:p>
            <a:pPr marL="914400" lvl="2" indent="0">
              <a:spcAft>
                <a:spcPts val="600"/>
              </a:spcAft>
              <a:buNone/>
            </a:pPr>
            <a:r>
              <a:rPr lang="en-US" sz="1600" dirty="0"/>
              <a:t>     vs. </a:t>
            </a:r>
            <a:r>
              <a:rPr lang="en-US" sz="1600" b="1" dirty="0"/>
              <a:t>self-contained </a:t>
            </a:r>
            <a:r>
              <a:rPr lang="en-US" sz="1600" dirty="0"/>
              <a:t>null hypothesis (permute class labels)</a:t>
            </a:r>
          </a:p>
        </p:txBody>
      </p:sp>
    </p:spTree>
    <p:extLst>
      <p:ext uri="{BB962C8B-B14F-4D97-AF65-F5344CB8AC3E}">
        <p14:creationId xmlns:p14="http://schemas.microsoft.com/office/powerpoint/2010/main" val="362479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Class Scoring (FCS)</a:t>
            </a:r>
          </a:p>
        </p:txBody>
      </p:sp>
      <p:sp>
        <p:nvSpPr>
          <p:cNvPr id="4" name="Content Placeholder 3"/>
          <p:cNvSpPr>
            <a:spLocks noGrp="1"/>
          </p:cNvSpPr>
          <p:nvPr>
            <p:ph idx="1"/>
          </p:nvPr>
        </p:nvSpPr>
        <p:spPr>
          <a:xfrm>
            <a:off x="457200" y="1600200"/>
            <a:ext cx="8229600" cy="4749800"/>
          </a:xfrm>
        </p:spPr>
        <p:txBody>
          <a:bodyPr/>
          <a:lstStyle/>
          <a:p>
            <a:r>
              <a:rPr lang="en-US" dirty="0"/>
              <a:t>Advantages</a:t>
            </a:r>
          </a:p>
          <a:p>
            <a:pPr lvl="1"/>
            <a:r>
              <a:rPr lang="en-US" sz="2000" dirty="0"/>
              <a:t>Do not require arbitrary threshold for significance of groups</a:t>
            </a:r>
          </a:p>
          <a:p>
            <a:pPr lvl="1"/>
            <a:r>
              <a:rPr lang="en-US" sz="2000" dirty="0"/>
              <a:t>Use all available molecular measurements for pathway analysis</a:t>
            </a:r>
          </a:p>
          <a:p>
            <a:pPr lvl="1"/>
            <a:r>
              <a:rPr lang="en-US" sz="2000" dirty="0"/>
              <a:t>Detect coordinated changes in pathway components</a:t>
            </a:r>
          </a:p>
          <a:p>
            <a:pPr lvl="1">
              <a:spcAft>
                <a:spcPts val="1800"/>
              </a:spcAft>
            </a:pPr>
            <a:r>
              <a:rPr lang="en-US" sz="2000" dirty="0"/>
              <a:t>Account for dependence between genes in pathway</a:t>
            </a:r>
            <a:endParaRPr lang="en-US" dirty="0"/>
          </a:p>
          <a:p>
            <a:r>
              <a:rPr lang="en-US" dirty="0"/>
              <a:t>Limitations</a:t>
            </a:r>
          </a:p>
          <a:p>
            <a:pPr lvl="1"/>
            <a:r>
              <a:rPr lang="en-US" sz="2000" dirty="0"/>
              <a:t>Analyzes each pathway independently</a:t>
            </a:r>
          </a:p>
          <a:p>
            <a:pPr lvl="1"/>
            <a:r>
              <a:rPr lang="en-US" sz="2000" dirty="0"/>
              <a:t>May use changes to rank genes in a pathway only</a:t>
            </a:r>
          </a:p>
          <a:p>
            <a:pPr marL="457200" lvl="1" indent="0">
              <a:buNone/>
            </a:pPr>
            <a:endParaRPr lang="en-US" sz="2000" i="1" dirty="0"/>
          </a:p>
          <a:p>
            <a:pPr marL="457200" lvl="1" indent="0">
              <a:buNone/>
            </a:pPr>
            <a:r>
              <a:rPr lang="en-US" sz="2000" i="1" dirty="0"/>
              <a:t>(Exception: some methods use sum or mean of gene-level scores to compute pathway-level score)</a:t>
            </a:r>
          </a:p>
          <a:p>
            <a:pPr lvl="1"/>
            <a:endParaRPr lang="en-US" sz="2000" dirty="0"/>
          </a:p>
        </p:txBody>
      </p:sp>
    </p:spTree>
    <p:extLst>
      <p:ext uri="{BB962C8B-B14F-4D97-AF65-F5344CB8AC3E}">
        <p14:creationId xmlns:p14="http://schemas.microsoft.com/office/powerpoint/2010/main" val="986687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GSEA: Gene Set Enrichment Analysis</a:t>
            </a:r>
          </a:p>
        </p:txBody>
      </p:sp>
      <p:pic>
        <p:nvPicPr>
          <p:cNvPr id="4" name="Content Placeholder 3"/>
          <p:cNvPicPr>
            <a:picLocks noGrp="1" noChangeAspect="1"/>
          </p:cNvPicPr>
          <p:nvPr>
            <p:ph idx="1"/>
          </p:nvPr>
        </p:nvPicPr>
        <p:blipFill>
          <a:blip r:embed="rId3"/>
          <a:stretch>
            <a:fillRect/>
          </a:stretch>
        </p:blipFill>
        <p:spPr>
          <a:xfrm>
            <a:off x="457200" y="1693267"/>
            <a:ext cx="8229600" cy="4339828"/>
          </a:xfrm>
          <a:prstGeom prst="rect">
            <a:avLst/>
          </a:prstGeom>
        </p:spPr>
      </p:pic>
      <p:sp>
        <p:nvSpPr>
          <p:cNvPr id="5" name="TextBox 4"/>
          <p:cNvSpPr txBox="1"/>
          <p:nvPr/>
        </p:nvSpPr>
        <p:spPr>
          <a:xfrm>
            <a:off x="0" y="6488668"/>
            <a:ext cx="3078728" cy="369332"/>
          </a:xfrm>
          <a:prstGeom prst="rect">
            <a:avLst/>
          </a:prstGeom>
          <a:noFill/>
        </p:spPr>
        <p:txBody>
          <a:bodyPr wrap="none" rtlCol="0">
            <a:spAutoFit/>
          </a:bodyPr>
          <a:lstStyle/>
          <a:p>
            <a:r>
              <a:rPr lang="en-US" dirty="0"/>
              <a:t>Subramanian et al., </a:t>
            </a:r>
            <a:r>
              <a:rPr lang="en-US" i="1" dirty="0"/>
              <a:t>PNAS </a:t>
            </a:r>
            <a:r>
              <a:rPr lang="en-US" dirty="0"/>
              <a:t>2005</a:t>
            </a:r>
          </a:p>
        </p:txBody>
      </p:sp>
    </p:spTree>
    <p:extLst>
      <p:ext uri="{BB962C8B-B14F-4D97-AF65-F5344CB8AC3E}">
        <p14:creationId xmlns:p14="http://schemas.microsoft.com/office/powerpoint/2010/main" val="97783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errors</a:t>
            </a:r>
          </a:p>
        </p:txBody>
      </p:sp>
      <p:pic>
        <p:nvPicPr>
          <p:cNvPr id="6" name="Picture 5"/>
          <p:cNvPicPr>
            <a:picLocks noChangeAspect="1"/>
          </p:cNvPicPr>
          <p:nvPr/>
        </p:nvPicPr>
        <p:blipFill>
          <a:blip r:embed="rId2"/>
          <a:stretch>
            <a:fillRect/>
          </a:stretch>
        </p:blipFill>
        <p:spPr>
          <a:xfrm>
            <a:off x="671286" y="2264244"/>
            <a:ext cx="7930254" cy="2207986"/>
          </a:xfrm>
          <a:prstGeom prst="rect">
            <a:avLst/>
          </a:prstGeom>
        </p:spPr>
      </p:pic>
    </p:spTree>
    <p:extLst>
      <p:ext uri="{BB962C8B-B14F-4D97-AF65-F5344CB8AC3E}">
        <p14:creationId xmlns:p14="http://schemas.microsoft.com/office/powerpoint/2010/main" val="8578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Controlling errors</a:t>
            </a:r>
          </a:p>
        </p:txBody>
      </p:sp>
      <p:pic>
        <p:nvPicPr>
          <p:cNvPr id="3" name="Picture 2"/>
          <p:cNvPicPr>
            <a:picLocks noChangeAspect="1"/>
          </p:cNvPicPr>
          <p:nvPr/>
        </p:nvPicPr>
        <p:blipFill>
          <a:blip r:embed="rId2"/>
          <a:stretch>
            <a:fillRect/>
          </a:stretch>
        </p:blipFill>
        <p:spPr>
          <a:xfrm>
            <a:off x="0" y="1917700"/>
            <a:ext cx="9144000" cy="3007796"/>
          </a:xfrm>
          <a:prstGeom prst="rect">
            <a:avLst/>
          </a:prstGeom>
        </p:spPr>
      </p:pic>
      <p:sp>
        <p:nvSpPr>
          <p:cNvPr id="4" name="TextBox 3"/>
          <p:cNvSpPr txBox="1"/>
          <p:nvPr/>
        </p:nvSpPr>
        <p:spPr>
          <a:xfrm>
            <a:off x="2997986" y="5284472"/>
            <a:ext cx="2940549" cy="1015663"/>
          </a:xfrm>
          <a:prstGeom prst="rect">
            <a:avLst/>
          </a:prstGeom>
          <a:noFill/>
        </p:spPr>
        <p:txBody>
          <a:bodyPr wrap="none" rtlCol="0">
            <a:spAutoFit/>
          </a:bodyPr>
          <a:lstStyle/>
          <a:p>
            <a:pPr marL="285750" indent="-285750">
              <a:buFont typeface="Symbol" charset="0"/>
              <a:buChar char=""/>
            </a:pPr>
            <a:r>
              <a:rPr lang="en-US" sz="2000" i="1" dirty="0">
                <a:latin typeface="Optima"/>
                <a:cs typeface="Optima"/>
              </a:rPr>
              <a:t>Precision-recall (AUC)</a:t>
            </a:r>
          </a:p>
          <a:p>
            <a:pPr marL="285750" indent="-285750">
              <a:buFont typeface="Symbol" charset="0"/>
              <a:buChar char=""/>
            </a:pPr>
            <a:r>
              <a:rPr lang="en-US" sz="2000" i="1" dirty="0">
                <a:latin typeface="Optima"/>
                <a:cs typeface="Optima"/>
              </a:rPr>
              <a:t>Sensitivity-specificity</a:t>
            </a:r>
          </a:p>
          <a:p>
            <a:pPr marL="285750" indent="-285750">
              <a:buFont typeface="Symbol" charset="0"/>
              <a:buChar char=""/>
            </a:pPr>
            <a:r>
              <a:rPr lang="en-US" sz="2000" i="1" dirty="0">
                <a:latin typeface="Optima"/>
                <a:cs typeface="Optima"/>
              </a:rPr>
              <a:t>Log odds ratio</a:t>
            </a:r>
          </a:p>
        </p:txBody>
      </p:sp>
    </p:spTree>
    <p:extLst>
      <p:ext uri="{BB962C8B-B14F-4D97-AF65-F5344CB8AC3E}">
        <p14:creationId xmlns:p14="http://schemas.microsoft.com/office/powerpoint/2010/main" val="4240895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85229-688B-ED4B-8934-A3CAD1041AE9}"/>
              </a:ext>
            </a:extLst>
          </p:cNvPr>
          <p:cNvSpPr>
            <a:spLocks noGrp="1"/>
          </p:cNvSpPr>
          <p:nvPr>
            <p:ph type="title"/>
          </p:nvPr>
        </p:nvSpPr>
        <p:spPr/>
        <p:txBody>
          <a:bodyPr/>
          <a:lstStyle/>
          <a:p>
            <a:r>
              <a:rPr lang="en-US" dirty="0"/>
              <a:t>Effect size, error rates, power</a:t>
            </a:r>
          </a:p>
        </p:txBody>
      </p:sp>
      <p:pic>
        <p:nvPicPr>
          <p:cNvPr id="4" name="Content Placeholder 3">
            <a:extLst>
              <a:ext uri="{FF2B5EF4-FFF2-40B4-BE49-F238E27FC236}">
                <a16:creationId xmlns:a16="http://schemas.microsoft.com/office/drawing/2014/main" id="{E4160F6D-6CBA-3E4F-A864-A3867B9C1B11}"/>
              </a:ext>
            </a:extLst>
          </p:cNvPr>
          <p:cNvPicPr>
            <a:picLocks noGrp="1" noChangeAspect="1"/>
          </p:cNvPicPr>
          <p:nvPr>
            <p:ph idx="1"/>
          </p:nvPr>
        </p:nvPicPr>
        <p:blipFill>
          <a:blip r:embed="rId2"/>
          <a:stretch>
            <a:fillRect/>
          </a:stretch>
        </p:blipFill>
        <p:spPr>
          <a:xfrm>
            <a:off x="1493759" y="1306427"/>
            <a:ext cx="6156481" cy="2907227"/>
          </a:xfrm>
          <a:prstGeom prst="rect">
            <a:avLst/>
          </a:prstGeom>
        </p:spPr>
      </p:pic>
      <p:pic>
        <p:nvPicPr>
          <p:cNvPr id="6" name="Picture 5">
            <a:extLst>
              <a:ext uri="{FF2B5EF4-FFF2-40B4-BE49-F238E27FC236}">
                <a16:creationId xmlns:a16="http://schemas.microsoft.com/office/drawing/2014/main" id="{6157B644-55BC-8D4C-8A51-3F642CE35677}"/>
              </a:ext>
            </a:extLst>
          </p:cNvPr>
          <p:cNvPicPr>
            <a:picLocks noChangeAspect="1"/>
          </p:cNvPicPr>
          <p:nvPr/>
        </p:nvPicPr>
        <p:blipFill>
          <a:blip r:embed="rId3"/>
          <a:stretch>
            <a:fillRect/>
          </a:stretch>
        </p:blipFill>
        <p:spPr>
          <a:xfrm>
            <a:off x="2922150" y="4434488"/>
            <a:ext cx="3299697" cy="2234170"/>
          </a:xfrm>
          <a:prstGeom prst="rect">
            <a:avLst/>
          </a:prstGeom>
        </p:spPr>
      </p:pic>
    </p:spTree>
    <p:extLst>
      <p:ext uri="{BB962C8B-B14F-4D97-AF65-F5344CB8AC3E}">
        <p14:creationId xmlns:p14="http://schemas.microsoft.com/office/powerpoint/2010/main" val="363146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GSEA: Gene Set Enrichment Analysis</a:t>
            </a:r>
          </a:p>
        </p:txBody>
      </p:sp>
      <p:sp>
        <p:nvSpPr>
          <p:cNvPr id="5" name="TextBox 4"/>
          <p:cNvSpPr txBox="1"/>
          <p:nvPr/>
        </p:nvSpPr>
        <p:spPr>
          <a:xfrm>
            <a:off x="0" y="6488668"/>
            <a:ext cx="3078728" cy="369332"/>
          </a:xfrm>
          <a:prstGeom prst="rect">
            <a:avLst/>
          </a:prstGeom>
          <a:noFill/>
        </p:spPr>
        <p:txBody>
          <a:bodyPr wrap="none" rtlCol="0">
            <a:spAutoFit/>
          </a:bodyPr>
          <a:lstStyle/>
          <a:p>
            <a:r>
              <a:rPr lang="en-US" dirty="0"/>
              <a:t>Subramanian et al., </a:t>
            </a:r>
            <a:r>
              <a:rPr lang="en-US" i="1" dirty="0"/>
              <a:t>PNAS </a:t>
            </a:r>
            <a:r>
              <a:rPr lang="en-US" dirty="0"/>
              <a:t>2005</a:t>
            </a:r>
          </a:p>
        </p:txBody>
      </p:sp>
      <p:sp>
        <p:nvSpPr>
          <p:cNvPr id="3" name="Content Placeholder 2"/>
          <p:cNvSpPr>
            <a:spLocks noGrp="1"/>
          </p:cNvSpPr>
          <p:nvPr>
            <p:ph idx="1"/>
          </p:nvPr>
        </p:nvSpPr>
        <p:spPr>
          <a:xfrm>
            <a:off x="457200" y="1272746"/>
            <a:ext cx="8229600" cy="5215922"/>
          </a:xfrm>
        </p:spPr>
        <p:txBody>
          <a:bodyPr>
            <a:normAutofit/>
          </a:bodyPr>
          <a:lstStyle/>
          <a:p>
            <a:r>
              <a:rPr lang="en-US" sz="2000" b="1" dirty="0"/>
              <a:t>Step 1: Compute enrichment score (ES)</a:t>
            </a:r>
          </a:p>
          <a:p>
            <a:pPr lvl="1"/>
            <a:r>
              <a:rPr lang="en-US" sz="1800" dirty="0"/>
              <a:t>The degree to which a set </a:t>
            </a:r>
            <a:r>
              <a:rPr lang="en-US" sz="1800" i="1" dirty="0"/>
              <a:t>S</a:t>
            </a:r>
            <a:r>
              <a:rPr lang="en-US" sz="1800" dirty="0"/>
              <a:t> is overrepresented at the extremes (top or bottom) of the entire ranked list </a:t>
            </a:r>
            <a:r>
              <a:rPr lang="en-US" sz="1800" i="1" dirty="0"/>
              <a:t>L</a:t>
            </a:r>
            <a:endParaRPr lang="en-US" sz="1800" dirty="0"/>
          </a:p>
          <a:p>
            <a:pPr lvl="1"/>
            <a:r>
              <a:rPr lang="en-US" sz="1800" dirty="0"/>
              <a:t>Procedure: Walk down </a:t>
            </a:r>
            <a:r>
              <a:rPr lang="en-US" sz="1800" i="1" dirty="0"/>
              <a:t>L</a:t>
            </a:r>
            <a:r>
              <a:rPr lang="en-US" sz="1800" dirty="0"/>
              <a:t>, increase (decrease) running-sum statistic if gene is (not) in </a:t>
            </a:r>
            <a:r>
              <a:rPr lang="en-US" sz="1800" i="1" dirty="0"/>
              <a:t>S</a:t>
            </a:r>
            <a:endParaRPr lang="en-US" sz="1800" dirty="0"/>
          </a:p>
          <a:p>
            <a:pPr lvl="2"/>
            <a:r>
              <a:rPr lang="en-US" sz="1400" dirty="0"/>
              <a:t>The magnitude of the increment depends on the correlation of the gene with the phenotype</a:t>
            </a:r>
          </a:p>
          <a:p>
            <a:pPr lvl="1"/>
            <a:r>
              <a:rPr lang="en-US" sz="1800" dirty="0"/>
              <a:t>ES = maximum deviation from 0</a:t>
            </a:r>
          </a:p>
          <a:p>
            <a:r>
              <a:rPr lang="en-US" sz="2200" b="1" dirty="0"/>
              <a:t>Step 2: Estimate significance of ES (P value)</a:t>
            </a:r>
          </a:p>
          <a:p>
            <a:pPr lvl="1"/>
            <a:r>
              <a:rPr lang="en-US" sz="1800" dirty="0"/>
              <a:t>Permutation test: generate null distribution by permuting class (phenotype) labels</a:t>
            </a:r>
          </a:p>
          <a:p>
            <a:pPr lvl="2"/>
            <a:r>
              <a:rPr lang="en-US" sz="1400" dirty="0"/>
              <a:t>Permuting class labels preserves gene-gene correlation structure</a:t>
            </a:r>
          </a:p>
          <a:p>
            <a:pPr lvl="1"/>
            <a:r>
              <a:rPr lang="en-US" sz="1800" dirty="0"/>
              <a:t>Empirical P-value is observed ES relative to null distribution</a:t>
            </a:r>
          </a:p>
          <a:p>
            <a:r>
              <a:rPr lang="en-US" sz="2200" b="1" dirty="0"/>
              <a:t>Step 3: Calculate false discovery rate (FDR)</a:t>
            </a:r>
          </a:p>
          <a:p>
            <a:pPr lvl="1"/>
            <a:r>
              <a:rPr lang="en-US" sz="1800" dirty="0"/>
              <a:t>Normalize ES for each gene set to account for size of set (NES)</a:t>
            </a:r>
          </a:p>
          <a:p>
            <a:pPr lvl="1"/>
            <a:r>
              <a:rPr lang="en-US" sz="1800" dirty="0"/>
              <a:t>Compare tails of observed and null distributions</a:t>
            </a:r>
          </a:p>
        </p:txBody>
      </p:sp>
    </p:spTree>
    <p:extLst>
      <p:ext uri="{BB962C8B-B14F-4D97-AF65-F5344CB8AC3E}">
        <p14:creationId xmlns:p14="http://schemas.microsoft.com/office/powerpoint/2010/main" val="149782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FWER vs FDR</a:t>
            </a:r>
          </a:p>
        </p:txBody>
      </p:sp>
      <p:sp>
        <p:nvSpPr>
          <p:cNvPr id="3" name="Content Placeholder 2"/>
          <p:cNvSpPr>
            <a:spLocks noGrp="1"/>
          </p:cNvSpPr>
          <p:nvPr>
            <p:ph idx="1"/>
          </p:nvPr>
        </p:nvSpPr>
        <p:spPr>
          <a:xfrm>
            <a:off x="457200" y="1600200"/>
            <a:ext cx="8229600" cy="4868839"/>
          </a:xfrm>
        </p:spPr>
        <p:txBody>
          <a:bodyPr>
            <a:normAutofit fontScale="92500" lnSpcReduction="20000"/>
          </a:bodyPr>
          <a:lstStyle/>
          <a:p>
            <a:pPr marL="0" indent="0">
              <a:buNone/>
            </a:pPr>
            <a:r>
              <a:rPr lang="en-US" b="1" dirty="0"/>
              <a:t>Null hypothesis testing methods adjusted for multiple comparisons (multiple hypothesis testing)</a:t>
            </a:r>
          </a:p>
          <a:p>
            <a:pPr marL="0" indent="0">
              <a:buNone/>
            </a:pPr>
            <a:endParaRPr lang="en-US" b="1" dirty="0"/>
          </a:p>
          <a:p>
            <a:r>
              <a:rPr lang="en-US" b="1" dirty="0"/>
              <a:t>Family-wise error rate (e.g. Bonferroni correction):</a:t>
            </a:r>
          </a:p>
          <a:p>
            <a:pPr lvl="1"/>
            <a:r>
              <a:rPr lang="en-US" dirty="0"/>
              <a:t>Control the probability of </a:t>
            </a:r>
            <a:r>
              <a:rPr lang="en-US" i="1" dirty="0"/>
              <a:t>at least one </a:t>
            </a:r>
            <a:r>
              <a:rPr lang="en-US" dirty="0"/>
              <a:t>Type I error</a:t>
            </a:r>
          </a:p>
          <a:p>
            <a:pPr lvl="1"/>
            <a:r>
              <a:rPr lang="en-US" dirty="0"/>
              <a:t>Most conservative</a:t>
            </a:r>
          </a:p>
          <a:p>
            <a:endParaRPr lang="en-US" dirty="0"/>
          </a:p>
          <a:p>
            <a:r>
              <a:rPr lang="en-US" b="1" dirty="0"/>
              <a:t>False Discovery rate (</a:t>
            </a:r>
            <a:r>
              <a:rPr lang="en-US" b="1" dirty="0" err="1"/>
              <a:t>Benjamini</a:t>
            </a:r>
            <a:r>
              <a:rPr lang="en-US" b="1" dirty="0"/>
              <a:t> Hochberg):</a:t>
            </a:r>
          </a:p>
          <a:p>
            <a:pPr lvl="1"/>
            <a:r>
              <a:rPr lang="en-US" dirty="0"/>
              <a:t>Control the expected proportion of rejected null hypotheses that are false (incorrect rejections)</a:t>
            </a:r>
          </a:p>
          <a:p>
            <a:pPr lvl="1"/>
            <a:r>
              <a:rPr lang="en-US" dirty="0"/>
              <a:t>Less conservative, more Type I errors</a:t>
            </a:r>
          </a:p>
          <a:p>
            <a:pPr lvl="1"/>
            <a:r>
              <a:rPr lang="en-US" dirty="0"/>
              <a:t>Greater power (probability that the test correctly rejects the null hypothesis when the alternative hypothesis is true)</a:t>
            </a:r>
          </a:p>
        </p:txBody>
      </p:sp>
    </p:spTree>
    <p:extLst>
      <p:ext uri="{BB962C8B-B14F-4D97-AF65-F5344CB8AC3E}">
        <p14:creationId xmlns:p14="http://schemas.microsoft.com/office/powerpoint/2010/main" val="170050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Pathway and network analysis</a:t>
            </a:r>
          </a:p>
        </p:txBody>
      </p:sp>
      <p:sp>
        <p:nvSpPr>
          <p:cNvPr id="3" name="Content Placeholder 2"/>
          <p:cNvSpPr>
            <a:spLocks noGrp="1"/>
          </p:cNvSpPr>
          <p:nvPr>
            <p:ph idx="1"/>
          </p:nvPr>
        </p:nvSpPr>
        <p:spPr/>
        <p:txBody>
          <a:bodyPr/>
          <a:lstStyle/>
          <a:p>
            <a:pPr>
              <a:lnSpc>
                <a:spcPct val="200000"/>
              </a:lnSpc>
            </a:pPr>
            <a:r>
              <a:rPr lang="en-US" dirty="0"/>
              <a:t>Approaches to analyze functional enrichment</a:t>
            </a:r>
          </a:p>
          <a:p>
            <a:pPr>
              <a:lnSpc>
                <a:spcPct val="200000"/>
              </a:lnSpc>
            </a:pPr>
            <a:r>
              <a:rPr lang="en-US" dirty="0"/>
              <a:t>Network visualization</a:t>
            </a:r>
          </a:p>
          <a:p>
            <a:pPr>
              <a:lnSpc>
                <a:spcPct val="200000"/>
              </a:lnSpc>
            </a:pPr>
            <a:r>
              <a:rPr lang="en-US" dirty="0"/>
              <a:t>Network inference</a:t>
            </a:r>
          </a:p>
        </p:txBody>
      </p:sp>
    </p:spTree>
    <p:extLst>
      <p:ext uri="{BB962C8B-B14F-4D97-AF65-F5344CB8AC3E}">
        <p14:creationId xmlns:p14="http://schemas.microsoft.com/office/powerpoint/2010/main" val="3456913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Pathway Topology (PT)</a:t>
            </a:r>
          </a:p>
        </p:txBody>
      </p:sp>
      <p:sp>
        <p:nvSpPr>
          <p:cNvPr id="3" name="Content Placeholder 2"/>
          <p:cNvSpPr>
            <a:spLocks noGrp="1"/>
          </p:cNvSpPr>
          <p:nvPr>
            <p:ph idx="1"/>
          </p:nvPr>
        </p:nvSpPr>
        <p:spPr>
          <a:xfrm>
            <a:off x="457200" y="1600200"/>
            <a:ext cx="8229600" cy="4940300"/>
          </a:xfrm>
        </p:spPr>
        <p:txBody>
          <a:bodyPr>
            <a:normAutofit fontScale="92500" lnSpcReduction="10000"/>
          </a:bodyPr>
          <a:lstStyle/>
          <a:p>
            <a:r>
              <a:rPr lang="en-US" dirty="0"/>
              <a:t>Approach</a:t>
            </a:r>
          </a:p>
          <a:p>
            <a:pPr lvl="1"/>
            <a:r>
              <a:rPr lang="en-US" dirty="0"/>
              <a:t>Use annotation databases that catalog </a:t>
            </a:r>
            <a:r>
              <a:rPr lang="en-US" b="1" dirty="0"/>
              <a:t>interactions</a:t>
            </a:r>
          </a:p>
          <a:p>
            <a:pPr lvl="2"/>
            <a:r>
              <a:rPr lang="en-US" dirty="0"/>
              <a:t>Activation, inhibition, physical, metabolic</a:t>
            </a:r>
          </a:p>
          <a:p>
            <a:pPr lvl="2">
              <a:spcAft>
                <a:spcPts val="600"/>
              </a:spcAft>
            </a:pPr>
            <a:r>
              <a:rPr lang="en-US" dirty="0"/>
              <a:t>Cellular compartment</a:t>
            </a:r>
          </a:p>
          <a:p>
            <a:pPr lvl="1"/>
            <a:r>
              <a:rPr lang="en-US" dirty="0"/>
              <a:t>Same steps as FCS (functional class scoring), BUT use </a:t>
            </a:r>
            <a:r>
              <a:rPr lang="en-US" b="1" dirty="0"/>
              <a:t>pathway topology </a:t>
            </a:r>
            <a:r>
              <a:rPr lang="en-US" dirty="0"/>
              <a:t>to compute gene-level statistics</a:t>
            </a:r>
          </a:p>
          <a:p>
            <a:pPr lvl="2"/>
            <a:r>
              <a:rPr lang="en-US" dirty="0"/>
              <a:t>Similarity between genes based on </a:t>
            </a:r>
            <a:r>
              <a:rPr lang="en-US" b="1" dirty="0"/>
              <a:t>proximity </a:t>
            </a:r>
            <a:r>
              <a:rPr lang="en-US" dirty="0"/>
              <a:t>in network (metabolic networks)</a:t>
            </a:r>
          </a:p>
          <a:p>
            <a:pPr lvl="2">
              <a:spcAft>
                <a:spcPts val="600"/>
              </a:spcAft>
            </a:pPr>
            <a:r>
              <a:rPr lang="en-US" dirty="0"/>
              <a:t>E.g. correlation, covariance weighted by graph distance</a:t>
            </a:r>
          </a:p>
          <a:p>
            <a:pPr lvl="1"/>
            <a:r>
              <a:rPr lang="en-US" dirty="0"/>
              <a:t>IF: impact factor (signaling pathways)</a:t>
            </a:r>
          </a:p>
          <a:p>
            <a:pPr lvl="2"/>
            <a:r>
              <a:rPr lang="en-US" dirty="0"/>
              <a:t>Model signaling pathways as graphs (nodes, edges)</a:t>
            </a:r>
          </a:p>
          <a:p>
            <a:pPr lvl="2"/>
            <a:r>
              <a:rPr lang="en-US" dirty="0"/>
              <a:t>Gene-level statistic is PF: perturbation factor</a:t>
            </a:r>
          </a:p>
          <a:p>
            <a:pPr lvl="3"/>
            <a:r>
              <a:rPr lang="en-US" dirty="0"/>
              <a:t>Expression AND linear function of PF for all genes in pathway</a:t>
            </a:r>
          </a:p>
          <a:p>
            <a:pPr lvl="2"/>
            <a:r>
              <a:rPr lang="en-US" dirty="0"/>
              <a:t>IF is sum of all PFs for pathway</a:t>
            </a:r>
          </a:p>
        </p:txBody>
      </p:sp>
    </p:spTree>
    <p:extLst>
      <p:ext uri="{BB962C8B-B14F-4D97-AF65-F5344CB8AC3E}">
        <p14:creationId xmlns:p14="http://schemas.microsoft.com/office/powerpoint/2010/main" val="3364796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Pathway Topology (PT)</a:t>
            </a:r>
          </a:p>
        </p:txBody>
      </p:sp>
      <p:sp>
        <p:nvSpPr>
          <p:cNvPr id="3" name="Content Placeholder 2"/>
          <p:cNvSpPr>
            <a:spLocks noGrp="1"/>
          </p:cNvSpPr>
          <p:nvPr>
            <p:ph idx="1"/>
          </p:nvPr>
        </p:nvSpPr>
        <p:spPr>
          <a:xfrm>
            <a:off x="457200" y="1600200"/>
            <a:ext cx="8229600" cy="4940300"/>
          </a:xfrm>
        </p:spPr>
        <p:txBody>
          <a:bodyPr>
            <a:normAutofit/>
          </a:bodyPr>
          <a:lstStyle/>
          <a:p>
            <a:r>
              <a:rPr lang="en-US" dirty="0"/>
              <a:t>Limitations</a:t>
            </a:r>
          </a:p>
          <a:p>
            <a:pPr lvl="1"/>
            <a:r>
              <a:rPr lang="en-US" dirty="0"/>
              <a:t>Networks are not necessarily the same in each cell</a:t>
            </a:r>
          </a:p>
          <a:p>
            <a:pPr lvl="1"/>
            <a:r>
              <a:rPr lang="en-US" dirty="0"/>
              <a:t>Condition-specific changes not known or annotated</a:t>
            </a:r>
          </a:p>
          <a:p>
            <a:pPr lvl="1"/>
            <a:r>
              <a:rPr lang="en-US" dirty="0"/>
              <a:t>Do not model dynamic states</a:t>
            </a:r>
          </a:p>
          <a:p>
            <a:pPr lvl="1"/>
            <a:r>
              <a:rPr lang="en-US" dirty="0"/>
              <a:t>Do not model interdependence between pathways</a:t>
            </a:r>
          </a:p>
          <a:p>
            <a:pPr lvl="1"/>
            <a:endParaRPr lang="en-US" dirty="0"/>
          </a:p>
          <a:p>
            <a:pPr lvl="1"/>
            <a:endParaRPr lang="en-US" dirty="0"/>
          </a:p>
          <a:p>
            <a:pPr lvl="1">
              <a:buFont typeface="Symbol" charset="0"/>
              <a:buChar char=""/>
            </a:pPr>
            <a:r>
              <a:rPr lang="en-US" i="1" dirty="0"/>
              <a:t> All methods will improve as resolution, accuracy, and completeness of annotations increase</a:t>
            </a:r>
          </a:p>
          <a:p>
            <a:pPr lvl="1"/>
            <a:endParaRPr lang="en-US" dirty="0"/>
          </a:p>
        </p:txBody>
      </p:sp>
    </p:spTree>
    <p:extLst>
      <p:ext uri="{BB962C8B-B14F-4D97-AF65-F5344CB8AC3E}">
        <p14:creationId xmlns:p14="http://schemas.microsoft.com/office/powerpoint/2010/main" val="374079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B08A-561C-D84E-9C0B-A19A9608A310}"/>
              </a:ext>
            </a:extLst>
          </p:cNvPr>
          <p:cNvSpPr>
            <a:spLocks noGrp="1"/>
          </p:cNvSpPr>
          <p:nvPr>
            <p:ph type="title"/>
          </p:nvPr>
        </p:nvSpPr>
        <p:spPr/>
        <p:txBody>
          <a:bodyPr/>
          <a:lstStyle/>
          <a:p>
            <a:r>
              <a:rPr lang="en-US" dirty="0" err="1"/>
              <a:t>PathCORE</a:t>
            </a:r>
            <a:r>
              <a:rPr lang="en-US" dirty="0"/>
              <a:t>-T</a:t>
            </a:r>
          </a:p>
        </p:txBody>
      </p:sp>
      <p:pic>
        <p:nvPicPr>
          <p:cNvPr id="5" name="Content Placeholder 4">
            <a:extLst>
              <a:ext uri="{FF2B5EF4-FFF2-40B4-BE49-F238E27FC236}">
                <a16:creationId xmlns:a16="http://schemas.microsoft.com/office/drawing/2014/main" id="{E203CAF4-E553-9A41-9AA3-C32D195501FC}"/>
              </a:ext>
            </a:extLst>
          </p:cNvPr>
          <p:cNvPicPr>
            <a:picLocks noGrp="1" noChangeAspect="1"/>
          </p:cNvPicPr>
          <p:nvPr>
            <p:ph idx="1"/>
          </p:nvPr>
        </p:nvPicPr>
        <p:blipFill>
          <a:blip r:embed="rId2"/>
          <a:stretch>
            <a:fillRect/>
          </a:stretch>
        </p:blipFill>
        <p:spPr>
          <a:xfrm>
            <a:off x="1319690" y="76084"/>
            <a:ext cx="6504619" cy="6582261"/>
          </a:xfrm>
        </p:spPr>
      </p:pic>
      <p:sp>
        <p:nvSpPr>
          <p:cNvPr id="10" name="Rectangle 9">
            <a:extLst>
              <a:ext uri="{FF2B5EF4-FFF2-40B4-BE49-F238E27FC236}">
                <a16:creationId xmlns:a16="http://schemas.microsoft.com/office/drawing/2014/main" id="{EF1ADBD4-2FB1-9044-BB95-8D4EF878518F}"/>
              </a:ext>
            </a:extLst>
          </p:cNvPr>
          <p:cNvSpPr/>
          <p:nvPr/>
        </p:nvSpPr>
        <p:spPr>
          <a:xfrm>
            <a:off x="-1" y="6581915"/>
            <a:ext cx="5832389" cy="276999"/>
          </a:xfrm>
          <a:prstGeom prst="rect">
            <a:avLst/>
          </a:prstGeom>
        </p:spPr>
        <p:txBody>
          <a:bodyPr wrap="square">
            <a:spAutoFit/>
          </a:bodyPr>
          <a:lstStyle/>
          <a:p>
            <a:r>
              <a:rPr lang="en-US" sz="1200" dirty="0">
                <a:solidFill>
                  <a:srgbClr val="111111"/>
                </a:solidFill>
                <a:latin typeface="WbkmwhAdvTTe45e47d2"/>
              </a:rPr>
              <a:t>Chen </a:t>
            </a:r>
            <a:r>
              <a:rPr lang="en-US" sz="1200" dirty="0">
                <a:solidFill>
                  <a:srgbClr val="111111"/>
                </a:solidFill>
                <a:latin typeface="FfpxrdAdvTT7329fd89.I"/>
              </a:rPr>
              <a:t>et al. </a:t>
            </a:r>
            <a:r>
              <a:rPr lang="en-US" sz="1200" dirty="0" err="1">
                <a:solidFill>
                  <a:srgbClr val="111111"/>
                </a:solidFill>
                <a:latin typeface="FfpxrdAdvTT7329fd89.I"/>
              </a:rPr>
              <a:t>BioData</a:t>
            </a:r>
            <a:r>
              <a:rPr lang="en-US" sz="1200" dirty="0">
                <a:solidFill>
                  <a:srgbClr val="111111"/>
                </a:solidFill>
                <a:latin typeface="FfpxrdAdvTT7329fd89.I"/>
              </a:rPr>
              <a:t> Mining </a:t>
            </a:r>
            <a:r>
              <a:rPr lang="en-US" sz="1200" dirty="0">
                <a:solidFill>
                  <a:srgbClr val="111111"/>
                </a:solidFill>
                <a:latin typeface="MyriadPro" panose="020B0503030403020204" pitchFamily="34" charset="0"/>
              </a:rPr>
              <a:t>(2018) 11:14 | </a:t>
            </a:r>
            <a:r>
              <a:rPr lang="en-US" sz="1200" dirty="0">
                <a:solidFill>
                  <a:srgbClr val="111111"/>
                </a:solidFill>
                <a:latin typeface="WbkmwhAdvTTe45e47d2"/>
              </a:rPr>
              <a:t>https://</a:t>
            </a:r>
            <a:r>
              <a:rPr lang="en-US" sz="1200" dirty="0" err="1">
                <a:solidFill>
                  <a:srgbClr val="111111"/>
                </a:solidFill>
                <a:latin typeface="WbkmwhAdvTTe45e47d2"/>
              </a:rPr>
              <a:t>doi.org</a:t>
            </a:r>
            <a:r>
              <a:rPr lang="en-US" sz="1200" dirty="0">
                <a:solidFill>
                  <a:srgbClr val="111111"/>
                </a:solidFill>
                <a:latin typeface="WbkmwhAdvTTe45e47d2"/>
              </a:rPr>
              <a:t>/10.1186/s13040-018-0175-7 </a:t>
            </a:r>
            <a:endParaRPr lang="en-US" sz="1200" dirty="0"/>
          </a:p>
        </p:txBody>
      </p:sp>
    </p:spTree>
    <p:extLst>
      <p:ext uri="{BB962C8B-B14F-4D97-AF65-F5344CB8AC3E}">
        <p14:creationId xmlns:p14="http://schemas.microsoft.com/office/powerpoint/2010/main" val="3757461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B08A-561C-D84E-9C0B-A19A9608A310}"/>
              </a:ext>
            </a:extLst>
          </p:cNvPr>
          <p:cNvSpPr>
            <a:spLocks noGrp="1"/>
          </p:cNvSpPr>
          <p:nvPr>
            <p:ph type="title"/>
          </p:nvPr>
        </p:nvSpPr>
        <p:spPr/>
        <p:txBody>
          <a:bodyPr/>
          <a:lstStyle/>
          <a:p>
            <a:r>
              <a:rPr lang="en-US" dirty="0" err="1"/>
              <a:t>PathCORE</a:t>
            </a:r>
            <a:r>
              <a:rPr lang="en-US" dirty="0"/>
              <a:t>-T</a:t>
            </a:r>
          </a:p>
        </p:txBody>
      </p:sp>
      <p:sp>
        <p:nvSpPr>
          <p:cNvPr id="9" name="Rectangle 8">
            <a:extLst>
              <a:ext uri="{FF2B5EF4-FFF2-40B4-BE49-F238E27FC236}">
                <a16:creationId xmlns:a16="http://schemas.microsoft.com/office/drawing/2014/main" id="{85F50D6B-5E1B-C844-82AA-EA21D29F4035}"/>
              </a:ext>
            </a:extLst>
          </p:cNvPr>
          <p:cNvSpPr/>
          <p:nvPr/>
        </p:nvSpPr>
        <p:spPr>
          <a:xfrm>
            <a:off x="-1" y="6581915"/>
            <a:ext cx="5832389" cy="276999"/>
          </a:xfrm>
          <a:prstGeom prst="rect">
            <a:avLst/>
          </a:prstGeom>
        </p:spPr>
        <p:txBody>
          <a:bodyPr wrap="square">
            <a:spAutoFit/>
          </a:bodyPr>
          <a:lstStyle/>
          <a:p>
            <a:r>
              <a:rPr lang="en-US" sz="1200" dirty="0">
                <a:solidFill>
                  <a:srgbClr val="111111"/>
                </a:solidFill>
                <a:latin typeface="WbkmwhAdvTTe45e47d2"/>
              </a:rPr>
              <a:t>Chen </a:t>
            </a:r>
            <a:r>
              <a:rPr lang="en-US" sz="1200" dirty="0">
                <a:solidFill>
                  <a:srgbClr val="111111"/>
                </a:solidFill>
                <a:latin typeface="FfpxrdAdvTT7329fd89.I"/>
              </a:rPr>
              <a:t>et al. </a:t>
            </a:r>
            <a:r>
              <a:rPr lang="en-US" sz="1200" dirty="0" err="1">
                <a:solidFill>
                  <a:srgbClr val="111111"/>
                </a:solidFill>
                <a:latin typeface="FfpxrdAdvTT7329fd89.I"/>
              </a:rPr>
              <a:t>BioData</a:t>
            </a:r>
            <a:r>
              <a:rPr lang="en-US" sz="1200" dirty="0">
                <a:solidFill>
                  <a:srgbClr val="111111"/>
                </a:solidFill>
                <a:latin typeface="FfpxrdAdvTT7329fd89.I"/>
              </a:rPr>
              <a:t> Mining </a:t>
            </a:r>
            <a:r>
              <a:rPr lang="en-US" sz="1200" dirty="0">
                <a:solidFill>
                  <a:srgbClr val="111111"/>
                </a:solidFill>
                <a:latin typeface="MyriadPro" panose="020B0503030403020204" pitchFamily="34" charset="0"/>
              </a:rPr>
              <a:t>(2018) 11:14 | </a:t>
            </a:r>
            <a:r>
              <a:rPr lang="en-US" sz="1200" dirty="0">
                <a:solidFill>
                  <a:srgbClr val="111111"/>
                </a:solidFill>
                <a:latin typeface="WbkmwhAdvTTe45e47d2"/>
              </a:rPr>
              <a:t>https://</a:t>
            </a:r>
            <a:r>
              <a:rPr lang="en-US" sz="1200" dirty="0" err="1">
                <a:solidFill>
                  <a:srgbClr val="111111"/>
                </a:solidFill>
                <a:latin typeface="WbkmwhAdvTTe45e47d2"/>
              </a:rPr>
              <a:t>doi.org</a:t>
            </a:r>
            <a:r>
              <a:rPr lang="en-US" sz="1200" dirty="0">
                <a:solidFill>
                  <a:srgbClr val="111111"/>
                </a:solidFill>
                <a:latin typeface="WbkmwhAdvTTe45e47d2"/>
              </a:rPr>
              <a:t>/10.1186/s13040-018-0175-7 </a:t>
            </a:r>
            <a:endParaRPr lang="en-US" sz="1200" dirty="0"/>
          </a:p>
        </p:txBody>
      </p:sp>
      <p:pic>
        <p:nvPicPr>
          <p:cNvPr id="7" name="Content Placeholder 6">
            <a:extLst>
              <a:ext uri="{FF2B5EF4-FFF2-40B4-BE49-F238E27FC236}">
                <a16:creationId xmlns:a16="http://schemas.microsoft.com/office/drawing/2014/main" id="{17C72240-A75D-D34F-82E7-B058BD9CF268}"/>
              </a:ext>
            </a:extLst>
          </p:cNvPr>
          <p:cNvPicPr>
            <a:picLocks noGrp="1" noChangeAspect="1"/>
          </p:cNvPicPr>
          <p:nvPr>
            <p:ph idx="1"/>
          </p:nvPr>
        </p:nvPicPr>
        <p:blipFill>
          <a:blip r:embed="rId2"/>
          <a:stretch>
            <a:fillRect/>
          </a:stretch>
        </p:blipFill>
        <p:spPr>
          <a:xfrm>
            <a:off x="1299467" y="149695"/>
            <a:ext cx="6545065" cy="6432220"/>
          </a:xfrm>
        </p:spPr>
      </p:pic>
    </p:spTree>
    <p:extLst>
      <p:ext uri="{BB962C8B-B14F-4D97-AF65-F5344CB8AC3E}">
        <p14:creationId xmlns:p14="http://schemas.microsoft.com/office/powerpoint/2010/main" val="3060363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B08A-561C-D84E-9C0B-A19A9608A310}"/>
              </a:ext>
            </a:extLst>
          </p:cNvPr>
          <p:cNvSpPr>
            <a:spLocks noGrp="1"/>
          </p:cNvSpPr>
          <p:nvPr>
            <p:ph type="title"/>
          </p:nvPr>
        </p:nvSpPr>
        <p:spPr/>
        <p:txBody>
          <a:bodyPr>
            <a:normAutofit fontScale="90000"/>
          </a:bodyPr>
          <a:lstStyle/>
          <a:p>
            <a:r>
              <a:rPr lang="en-US" dirty="0"/>
              <a:t>Enrichment analysis:</a:t>
            </a:r>
            <a:br>
              <a:rPr lang="en-US" dirty="0"/>
            </a:br>
            <a:r>
              <a:rPr lang="en-US" dirty="0"/>
              <a:t>feature extraction by matrix factorization</a:t>
            </a:r>
          </a:p>
        </p:txBody>
      </p:sp>
      <p:sp>
        <p:nvSpPr>
          <p:cNvPr id="9" name="Rectangle 8">
            <a:extLst>
              <a:ext uri="{FF2B5EF4-FFF2-40B4-BE49-F238E27FC236}">
                <a16:creationId xmlns:a16="http://schemas.microsoft.com/office/drawing/2014/main" id="{85F50D6B-5E1B-C844-82AA-EA21D29F4035}"/>
              </a:ext>
            </a:extLst>
          </p:cNvPr>
          <p:cNvSpPr/>
          <p:nvPr/>
        </p:nvSpPr>
        <p:spPr>
          <a:xfrm>
            <a:off x="-8321" y="6365557"/>
            <a:ext cx="4572000" cy="492443"/>
          </a:xfrm>
          <a:prstGeom prst="rect">
            <a:avLst/>
          </a:prstGeom>
        </p:spPr>
        <p:txBody>
          <a:bodyPr>
            <a:spAutoFit/>
          </a:bodyPr>
          <a:lstStyle/>
          <a:p>
            <a:r>
              <a:rPr lang="en-US" sz="1200" dirty="0">
                <a:solidFill>
                  <a:srgbClr val="111111"/>
                </a:solidFill>
                <a:latin typeface="WbkmwhAdvTTe45e47d2"/>
              </a:rPr>
              <a:t>Stein-O’Brien et al., Trends Genet 2018</a:t>
            </a:r>
          </a:p>
          <a:p>
            <a:r>
              <a:rPr lang="en-US" sz="1400" dirty="0">
                <a:hlinkClick r:id="rId2" tooltip="Persistent link using digital object identifier"/>
              </a:rPr>
              <a:t>https://doi.org/10.1016/j.tig.2018.07.003</a:t>
            </a:r>
            <a:endParaRPr lang="en-US" sz="1050" dirty="0"/>
          </a:p>
        </p:txBody>
      </p:sp>
      <p:pic>
        <p:nvPicPr>
          <p:cNvPr id="5" name="Content Placeholder 4">
            <a:extLst>
              <a:ext uri="{FF2B5EF4-FFF2-40B4-BE49-F238E27FC236}">
                <a16:creationId xmlns:a16="http://schemas.microsoft.com/office/drawing/2014/main" id="{E060FF9C-EEC2-8540-A267-458BB44538F7}"/>
              </a:ext>
            </a:extLst>
          </p:cNvPr>
          <p:cNvPicPr>
            <a:picLocks noGrp="1" noChangeAspect="1"/>
          </p:cNvPicPr>
          <p:nvPr>
            <p:ph idx="1"/>
          </p:nvPr>
        </p:nvPicPr>
        <p:blipFill>
          <a:blip r:embed="rId3"/>
          <a:stretch>
            <a:fillRect/>
          </a:stretch>
        </p:blipFill>
        <p:spPr>
          <a:xfrm>
            <a:off x="1950198" y="1401046"/>
            <a:ext cx="4916123" cy="4983162"/>
          </a:xfrm>
        </p:spPr>
      </p:pic>
    </p:spTree>
    <p:extLst>
      <p:ext uri="{BB962C8B-B14F-4D97-AF65-F5344CB8AC3E}">
        <p14:creationId xmlns:p14="http://schemas.microsoft.com/office/powerpoint/2010/main" val="340551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B08A-561C-D84E-9C0B-A19A9608A310}"/>
              </a:ext>
            </a:extLst>
          </p:cNvPr>
          <p:cNvSpPr>
            <a:spLocks noGrp="1"/>
          </p:cNvSpPr>
          <p:nvPr>
            <p:ph type="title"/>
          </p:nvPr>
        </p:nvSpPr>
        <p:spPr/>
        <p:txBody>
          <a:bodyPr>
            <a:normAutofit fontScale="90000"/>
          </a:bodyPr>
          <a:lstStyle/>
          <a:p>
            <a:r>
              <a:rPr lang="en-US" dirty="0"/>
              <a:t>Enrichment analysis:</a:t>
            </a:r>
            <a:br>
              <a:rPr lang="en-US" dirty="0"/>
            </a:br>
            <a:r>
              <a:rPr lang="en-US" dirty="0"/>
              <a:t>feature extraction by matrix factorization</a:t>
            </a:r>
          </a:p>
        </p:txBody>
      </p:sp>
      <p:sp>
        <p:nvSpPr>
          <p:cNvPr id="9" name="Rectangle 8">
            <a:extLst>
              <a:ext uri="{FF2B5EF4-FFF2-40B4-BE49-F238E27FC236}">
                <a16:creationId xmlns:a16="http://schemas.microsoft.com/office/drawing/2014/main" id="{85F50D6B-5E1B-C844-82AA-EA21D29F4035}"/>
              </a:ext>
            </a:extLst>
          </p:cNvPr>
          <p:cNvSpPr/>
          <p:nvPr/>
        </p:nvSpPr>
        <p:spPr>
          <a:xfrm>
            <a:off x="-8321" y="6365557"/>
            <a:ext cx="4572000" cy="492443"/>
          </a:xfrm>
          <a:prstGeom prst="rect">
            <a:avLst/>
          </a:prstGeom>
        </p:spPr>
        <p:txBody>
          <a:bodyPr>
            <a:spAutoFit/>
          </a:bodyPr>
          <a:lstStyle/>
          <a:p>
            <a:r>
              <a:rPr lang="en-US" sz="1200" dirty="0">
                <a:solidFill>
                  <a:srgbClr val="111111"/>
                </a:solidFill>
                <a:latin typeface="WbkmwhAdvTTe45e47d2"/>
              </a:rPr>
              <a:t>Stein-O’Brien et al., Trends Genet 2018</a:t>
            </a:r>
          </a:p>
          <a:p>
            <a:r>
              <a:rPr lang="en-US" sz="1400" dirty="0">
                <a:hlinkClick r:id="rId2" tooltip="Persistent link using digital object identifier"/>
              </a:rPr>
              <a:t>https://doi.org/10.1016/j.tig.2018.07.003</a:t>
            </a:r>
            <a:endParaRPr lang="en-US" sz="1050" dirty="0"/>
          </a:p>
        </p:txBody>
      </p:sp>
      <p:pic>
        <p:nvPicPr>
          <p:cNvPr id="7" name="Picture 6">
            <a:extLst>
              <a:ext uri="{FF2B5EF4-FFF2-40B4-BE49-F238E27FC236}">
                <a16:creationId xmlns:a16="http://schemas.microsoft.com/office/drawing/2014/main" id="{2FD41928-DD6D-BD48-B023-554484A8D2F2}"/>
              </a:ext>
            </a:extLst>
          </p:cNvPr>
          <p:cNvPicPr>
            <a:picLocks noChangeAspect="1"/>
          </p:cNvPicPr>
          <p:nvPr/>
        </p:nvPicPr>
        <p:blipFill>
          <a:blip r:embed="rId3"/>
          <a:stretch>
            <a:fillRect/>
          </a:stretch>
        </p:blipFill>
        <p:spPr>
          <a:xfrm>
            <a:off x="1040188" y="1417638"/>
            <a:ext cx="7109315" cy="4708525"/>
          </a:xfrm>
          <a:prstGeom prst="rect">
            <a:avLst/>
          </a:prstGeom>
        </p:spPr>
      </p:pic>
    </p:spTree>
    <p:extLst>
      <p:ext uri="{BB962C8B-B14F-4D97-AF65-F5344CB8AC3E}">
        <p14:creationId xmlns:p14="http://schemas.microsoft.com/office/powerpoint/2010/main" val="2671972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0" y="68240"/>
            <a:ext cx="9088133" cy="1077218"/>
          </a:xfrm>
          <a:prstGeom prst="rect">
            <a:avLst/>
          </a:prstGeom>
          <a:noFill/>
          <a:ln w="9525">
            <a:noFill/>
            <a:miter lim="800000"/>
            <a:headEnd/>
            <a:tailEnd/>
          </a:ln>
        </p:spPr>
        <p:txBody>
          <a:bodyPr wrap="square">
            <a:prstTxWarp prst="textNoShape">
              <a:avLst/>
            </a:prstTxWarp>
            <a:spAutoFit/>
          </a:bodyPr>
          <a:lstStyle/>
          <a:p>
            <a:pPr algn="ctr"/>
            <a:r>
              <a:rPr lang="en-US" sz="3200" dirty="0" err="1">
                <a:solidFill>
                  <a:srgbClr val="000090"/>
                </a:solidFill>
                <a:latin typeface="Optima"/>
                <a:cs typeface="Optima"/>
              </a:rPr>
              <a:t>Dcell</a:t>
            </a:r>
            <a:r>
              <a:rPr lang="en-US" sz="3200" dirty="0">
                <a:solidFill>
                  <a:srgbClr val="000090"/>
                </a:solidFill>
                <a:latin typeface="Optima"/>
                <a:cs typeface="Optima"/>
              </a:rPr>
              <a:t>:  Visual neural network </a:t>
            </a:r>
          </a:p>
          <a:p>
            <a:pPr algn="ctr"/>
            <a:r>
              <a:rPr lang="en-US" sz="3200" dirty="0">
                <a:solidFill>
                  <a:srgbClr val="000090"/>
                </a:solidFill>
                <a:latin typeface="Optima"/>
                <a:cs typeface="Optima"/>
              </a:rPr>
              <a:t>for prediction of phenotypes and GIs</a:t>
            </a:r>
          </a:p>
        </p:txBody>
      </p:sp>
      <p:sp>
        <p:nvSpPr>
          <p:cNvPr id="3" name="TextBox 2"/>
          <p:cNvSpPr txBox="1"/>
          <p:nvPr/>
        </p:nvSpPr>
        <p:spPr>
          <a:xfrm>
            <a:off x="0" y="6488668"/>
            <a:ext cx="3353034" cy="369332"/>
          </a:xfrm>
          <a:prstGeom prst="rect">
            <a:avLst/>
          </a:prstGeom>
          <a:noFill/>
        </p:spPr>
        <p:txBody>
          <a:bodyPr wrap="none" rtlCol="0">
            <a:spAutoFit/>
          </a:bodyPr>
          <a:lstStyle/>
          <a:p>
            <a:r>
              <a:rPr lang="en-US" dirty="0"/>
              <a:t>Ma et al, </a:t>
            </a:r>
            <a:r>
              <a:rPr lang="en-US" i="1" dirty="0"/>
              <a:t>Nature </a:t>
            </a:r>
            <a:r>
              <a:rPr lang="en-US" dirty="0"/>
              <a:t>2018 (</a:t>
            </a:r>
            <a:r>
              <a:rPr lang="en-US" dirty="0" err="1"/>
              <a:t>Ideker</a:t>
            </a:r>
            <a:r>
              <a:rPr lang="en-US" dirty="0"/>
              <a:t> lab)</a:t>
            </a:r>
          </a:p>
        </p:txBody>
      </p:sp>
      <p:pic>
        <p:nvPicPr>
          <p:cNvPr id="5" name="Picture 4"/>
          <p:cNvPicPr>
            <a:picLocks noChangeAspect="1"/>
          </p:cNvPicPr>
          <p:nvPr/>
        </p:nvPicPr>
        <p:blipFill>
          <a:blip r:embed="rId3"/>
          <a:stretch>
            <a:fillRect/>
          </a:stretch>
        </p:blipFill>
        <p:spPr>
          <a:xfrm>
            <a:off x="1742257" y="1118162"/>
            <a:ext cx="5603617" cy="5423613"/>
          </a:xfrm>
          <a:prstGeom prst="rect">
            <a:avLst/>
          </a:prstGeom>
        </p:spPr>
      </p:pic>
    </p:spTree>
    <p:extLst>
      <p:ext uri="{BB962C8B-B14F-4D97-AF65-F5344CB8AC3E}">
        <p14:creationId xmlns:p14="http://schemas.microsoft.com/office/powerpoint/2010/main" val="14597663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58183"/>
            <a:ext cx="8229600" cy="1143000"/>
          </a:xfrm>
        </p:spPr>
        <p:txBody>
          <a:bodyPr>
            <a:noAutofit/>
          </a:bodyPr>
          <a:lstStyle/>
          <a:p>
            <a:r>
              <a:rPr lang="en-US" dirty="0">
                <a:hlinkClick r:id="rId2"/>
              </a:rPr>
              <a:t>A really nice introduction to neural networks in 4 short videos</a:t>
            </a:r>
            <a:endParaRPr lang="en-US" dirty="0"/>
          </a:p>
        </p:txBody>
      </p:sp>
    </p:spTree>
    <p:extLst>
      <p:ext uri="{BB962C8B-B14F-4D97-AF65-F5344CB8AC3E}">
        <p14:creationId xmlns:p14="http://schemas.microsoft.com/office/powerpoint/2010/main" val="3128313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4A1-2E07-9B4B-BEBF-D7364F8C0B0E}"/>
              </a:ext>
            </a:extLst>
          </p:cNvPr>
          <p:cNvSpPr>
            <a:spLocks noGrp="1"/>
          </p:cNvSpPr>
          <p:nvPr>
            <p:ph type="title"/>
          </p:nvPr>
        </p:nvSpPr>
        <p:spPr/>
        <p:txBody>
          <a:bodyPr/>
          <a:lstStyle/>
          <a:p>
            <a:r>
              <a:rPr lang="en-US" dirty="0"/>
              <a:t>Enrichment Analysis: Seurat</a:t>
            </a:r>
          </a:p>
        </p:txBody>
      </p:sp>
      <p:pic>
        <p:nvPicPr>
          <p:cNvPr id="4" name="Picture 3">
            <a:extLst>
              <a:ext uri="{FF2B5EF4-FFF2-40B4-BE49-F238E27FC236}">
                <a16:creationId xmlns:a16="http://schemas.microsoft.com/office/drawing/2014/main" id="{3FF73F20-8DC7-DC41-B97D-6EC68B5AE085}"/>
              </a:ext>
            </a:extLst>
          </p:cNvPr>
          <p:cNvPicPr>
            <a:picLocks noChangeAspect="1"/>
          </p:cNvPicPr>
          <p:nvPr/>
        </p:nvPicPr>
        <p:blipFill>
          <a:blip r:embed="rId2"/>
          <a:stretch>
            <a:fillRect/>
          </a:stretch>
        </p:blipFill>
        <p:spPr>
          <a:xfrm>
            <a:off x="1761195" y="1496189"/>
            <a:ext cx="5621609" cy="4222453"/>
          </a:xfrm>
          <a:prstGeom prst="rect">
            <a:avLst/>
          </a:prstGeom>
        </p:spPr>
      </p:pic>
      <p:sp>
        <p:nvSpPr>
          <p:cNvPr id="5" name="TextBox 4">
            <a:extLst>
              <a:ext uri="{FF2B5EF4-FFF2-40B4-BE49-F238E27FC236}">
                <a16:creationId xmlns:a16="http://schemas.microsoft.com/office/drawing/2014/main" id="{4ACC8F1B-67AB-DE44-A7FC-0D04430D2378}"/>
              </a:ext>
            </a:extLst>
          </p:cNvPr>
          <p:cNvSpPr txBox="1"/>
          <p:nvPr/>
        </p:nvSpPr>
        <p:spPr>
          <a:xfrm>
            <a:off x="33456" y="6456556"/>
            <a:ext cx="2876493" cy="369332"/>
          </a:xfrm>
          <a:prstGeom prst="rect">
            <a:avLst/>
          </a:prstGeom>
          <a:noFill/>
        </p:spPr>
        <p:txBody>
          <a:bodyPr wrap="none" rtlCol="0">
            <a:spAutoFit/>
          </a:bodyPr>
          <a:lstStyle/>
          <a:p>
            <a:r>
              <a:rPr lang="en-US" dirty="0"/>
              <a:t>Stuart, Butler et al. </a:t>
            </a:r>
            <a:r>
              <a:rPr lang="en-US" i="1" dirty="0"/>
              <a:t>Cell </a:t>
            </a:r>
            <a:r>
              <a:rPr lang="en-US" dirty="0"/>
              <a:t>2019</a:t>
            </a:r>
          </a:p>
        </p:txBody>
      </p:sp>
      <p:sp>
        <p:nvSpPr>
          <p:cNvPr id="6" name="TextBox 5">
            <a:extLst>
              <a:ext uri="{FF2B5EF4-FFF2-40B4-BE49-F238E27FC236}">
                <a16:creationId xmlns:a16="http://schemas.microsoft.com/office/drawing/2014/main" id="{7065BA65-FDCD-B64A-B1B2-DCF477E1CA0B}"/>
              </a:ext>
            </a:extLst>
          </p:cNvPr>
          <p:cNvSpPr txBox="1"/>
          <p:nvPr/>
        </p:nvSpPr>
        <p:spPr>
          <a:xfrm>
            <a:off x="3356518" y="5880631"/>
            <a:ext cx="2424190" cy="461665"/>
          </a:xfrm>
          <a:prstGeom prst="rect">
            <a:avLst/>
          </a:prstGeom>
          <a:noFill/>
        </p:spPr>
        <p:txBody>
          <a:bodyPr wrap="none" rtlCol="0">
            <a:spAutoFit/>
          </a:bodyPr>
          <a:lstStyle/>
          <a:p>
            <a:pPr marL="285750" indent="-285750">
              <a:buFont typeface="Symbol" pitchFamily="2" charset="2"/>
              <a:buChar char="Þ"/>
            </a:pPr>
            <a:r>
              <a:rPr lang="en-US" sz="2400" i="1" dirty="0"/>
              <a:t>Now use UMAP</a:t>
            </a:r>
          </a:p>
        </p:txBody>
      </p:sp>
    </p:spTree>
    <p:extLst>
      <p:ext uri="{BB962C8B-B14F-4D97-AF65-F5344CB8AC3E}">
        <p14:creationId xmlns:p14="http://schemas.microsoft.com/office/powerpoint/2010/main" val="346066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4A1-2E07-9B4B-BEBF-D7364F8C0B0E}"/>
              </a:ext>
            </a:extLst>
          </p:cNvPr>
          <p:cNvSpPr>
            <a:spLocks noGrp="1"/>
          </p:cNvSpPr>
          <p:nvPr>
            <p:ph type="title"/>
          </p:nvPr>
        </p:nvSpPr>
        <p:spPr/>
        <p:txBody>
          <a:bodyPr/>
          <a:lstStyle/>
          <a:p>
            <a:r>
              <a:rPr lang="en-US" dirty="0"/>
              <a:t>Enrichment Analysis: Seurat</a:t>
            </a:r>
          </a:p>
        </p:txBody>
      </p:sp>
      <p:pic>
        <p:nvPicPr>
          <p:cNvPr id="3" name="Picture 2">
            <a:extLst>
              <a:ext uri="{FF2B5EF4-FFF2-40B4-BE49-F238E27FC236}">
                <a16:creationId xmlns:a16="http://schemas.microsoft.com/office/drawing/2014/main" id="{5C8170DD-20DB-124A-A00F-A101BF8094CC}"/>
              </a:ext>
            </a:extLst>
          </p:cNvPr>
          <p:cNvPicPr>
            <a:picLocks noChangeAspect="1"/>
          </p:cNvPicPr>
          <p:nvPr/>
        </p:nvPicPr>
        <p:blipFill>
          <a:blip r:embed="rId2"/>
          <a:stretch>
            <a:fillRect/>
          </a:stretch>
        </p:blipFill>
        <p:spPr>
          <a:xfrm>
            <a:off x="1750742" y="1492868"/>
            <a:ext cx="5635084" cy="4226314"/>
          </a:xfrm>
          <a:prstGeom prst="rect">
            <a:avLst/>
          </a:prstGeom>
        </p:spPr>
      </p:pic>
      <p:sp>
        <p:nvSpPr>
          <p:cNvPr id="5" name="TextBox 4">
            <a:extLst>
              <a:ext uri="{FF2B5EF4-FFF2-40B4-BE49-F238E27FC236}">
                <a16:creationId xmlns:a16="http://schemas.microsoft.com/office/drawing/2014/main" id="{B84728A8-72CB-604A-B86C-6CA4FA9D9D71}"/>
              </a:ext>
            </a:extLst>
          </p:cNvPr>
          <p:cNvSpPr txBox="1"/>
          <p:nvPr/>
        </p:nvSpPr>
        <p:spPr>
          <a:xfrm>
            <a:off x="33456" y="6456556"/>
            <a:ext cx="2876493" cy="369332"/>
          </a:xfrm>
          <a:prstGeom prst="rect">
            <a:avLst/>
          </a:prstGeom>
          <a:noFill/>
        </p:spPr>
        <p:txBody>
          <a:bodyPr wrap="none" rtlCol="0">
            <a:spAutoFit/>
          </a:bodyPr>
          <a:lstStyle/>
          <a:p>
            <a:r>
              <a:rPr lang="en-US" dirty="0"/>
              <a:t>Stuart, Butler et al. </a:t>
            </a:r>
            <a:r>
              <a:rPr lang="en-US" i="1" dirty="0"/>
              <a:t>Cell </a:t>
            </a:r>
            <a:r>
              <a:rPr lang="en-US" dirty="0"/>
              <a:t>2019</a:t>
            </a:r>
          </a:p>
        </p:txBody>
      </p:sp>
    </p:spTree>
    <p:extLst>
      <p:ext uri="{BB962C8B-B14F-4D97-AF65-F5344CB8AC3E}">
        <p14:creationId xmlns:p14="http://schemas.microsoft.com/office/powerpoint/2010/main" val="355097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define ”function”?</a:t>
            </a:r>
          </a:p>
        </p:txBody>
      </p:sp>
      <p:sp>
        <p:nvSpPr>
          <p:cNvPr id="3" name="Content Placeholder 2"/>
          <p:cNvSpPr>
            <a:spLocks noGrp="1"/>
          </p:cNvSpPr>
          <p:nvPr>
            <p:ph idx="1"/>
          </p:nvPr>
        </p:nvSpPr>
        <p:spPr>
          <a:xfrm>
            <a:off x="457200" y="1600200"/>
            <a:ext cx="8229600" cy="4913142"/>
          </a:xfrm>
        </p:spPr>
        <p:txBody>
          <a:bodyPr>
            <a:normAutofit/>
          </a:bodyPr>
          <a:lstStyle/>
          <a:p>
            <a:r>
              <a:rPr lang="en-US" sz="2400" b="1" dirty="0"/>
              <a:t>KEGG: Kyoto Encyclopedia of Genes and Genomes</a:t>
            </a:r>
          </a:p>
          <a:p>
            <a:r>
              <a:rPr lang="en-US" sz="2400" b="1" dirty="0" err="1"/>
              <a:t>Reactome</a:t>
            </a:r>
            <a:r>
              <a:rPr lang="en-US" sz="2400" b="1" dirty="0"/>
              <a:t>: expert-curated pathways</a:t>
            </a:r>
          </a:p>
          <a:p>
            <a:r>
              <a:rPr lang="en-US" sz="2400" b="1" dirty="0"/>
              <a:t>GO: Gene Ontology</a:t>
            </a:r>
          </a:p>
          <a:p>
            <a:pPr lvl="1"/>
            <a:r>
              <a:rPr lang="en-US" dirty="0"/>
              <a:t>Directed acyclic graph</a:t>
            </a:r>
          </a:p>
          <a:p>
            <a:pPr lvl="1"/>
            <a:r>
              <a:rPr lang="en-US" dirty="0"/>
              <a:t>Three ontologies:</a:t>
            </a:r>
          </a:p>
          <a:p>
            <a:pPr lvl="2"/>
            <a:r>
              <a:rPr lang="en-US" dirty="0"/>
              <a:t>Biological Process (BP)</a:t>
            </a:r>
          </a:p>
          <a:p>
            <a:pPr lvl="2"/>
            <a:r>
              <a:rPr lang="en-US" dirty="0"/>
              <a:t>Cellular Component (CC)</a:t>
            </a:r>
          </a:p>
          <a:p>
            <a:pPr lvl="2"/>
            <a:r>
              <a:rPr lang="en-US" dirty="0"/>
              <a:t>Molecular Function (MF)</a:t>
            </a:r>
          </a:p>
          <a:p>
            <a:pPr lvl="1"/>
            <a:r>
              <a:rPr lang="en-US" dirty="0"/>
              <a:t>Multiple sources of annotation</a:t>
            </a:r>
          </a:p>
          <a:p>
            <a:pPr lvl="2"/>
            <a:r>
              <a:rPr lang="en-US" dirty="0"/>
              <a:t>Biochemistry, genetics, electronically inferred (e.g. from homologs)</a:t>
            </a:r>
          </a:p>
          <a:p>
            <a:endParaRPr lang="en-US" dirty="0"/>
          </a:p>
        </p:txBody>
      </p:sp>
    </p:spTree>
    <p:extLst>
      <p:ext uri="{BB962C8B-B14F-4D97-AF65-F5344CB8AC3E}">
        <p14:creationId xmlns:p14="http://schemas.microsoft.com/office/powerpoint/2010/main" val="246226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1A4A1-2E07-9B4B-BEBF-D7364F8C0B0E}"/>
              </a:ext>
            </a:extLst>
          </p:cNvPr>
          <p:cNvSpPr>
            <a:spLocks noGrp="1"/>
          </p:cNvSpPr>
          <p:nvPr>
            <p:ph type="title"/>
          </p:nvPr>
        </p:nvSpPr>
        <p:spPr/>
        <p:txBody>
          <a:bodyPr/>
          <a:lstStyle/>
          <a:p>
            <a:r>
              <a:rPr lang="en-US" dirty="0"/>
              <a:t>Enrichment Analysis: Seurat</a:t>
            </a:r>
          </a:p>
        </p:txBody>
      </p:sp>
      <p:sp>
        <p:nvSpPr>
          <p:cNvPr id="5" name="TextBox 4">
            <a:extLst>
              <a:ext uri="{FF2B5EF4-FFF2-40B4-BE49-F238E27FC236}">
                <a16:creationId xmlns:a16="http://schemas.microsoft.com/office/drawing/2014/main" id="{71024B5D-7605-9540-A4DD-907AFF4A02D3}"/>
              </a:ext>
            </a:extLst>
          </p:cNvPr>
          <p:cNvSpPr txBox="1"/>
          <p:nvPr/>
        </p:nvSpPr>
        <p:spPr>
          <a:xfrm>
            <a:off x="33456" y="6456556"/>
            <a:ext cx="2876493" cy="369332"/>
          </a:xfrm>
          <a:prstGeom prst="rect">
            <a:avLst/>
          </a:prstGeom>
          <a:noFill/>
        </p:spPr>
        <p:txBody>
          <a:bodyPr wrap="none" rtlCol="0">
            <a:spAutoFit/>
          </a:bodyPr>
          <a:lstStyle/>
          <a:p>
            <a:r>
              <a:rPr lang="en-US" dirty="0"/>
              <a:t>Stuart, Butler et al. </a:t>
            </a:r>
            <a:r>
              <a:rPr lang="en-US" i="1" dirty="0"/>
              <a:t>Cell </a:t>
            </a:r>
            <a:r>
              <a:rPr lang="en-US" dirty="0"/>
              <a:t>2019</a:t>
            </a:r>
          </a:p>
        </p:txBody>
      </p:sp>
      <p:pic>
        <p:nvPicPr>
          <p:cNvPr id="6" name="Picture 5">
            <a:extLst>
              <a:ext uri="{FF2B5EF4-FFF2-40B4-BE49-F238E27FC236}">
                <a16:creationId xmlns:a16="http://schemas.microsoft.com/office/drawing/2014/main" id="{D08318DF-522E-D14C-89C1-16E7067807A2}"/>
              </a:ext>
            </a:extLst>
          </p:cNvPr>
          <p:cNvPicPr>
            <a:picLocks noChangeAspect="1"/>
          </p:cNvPicPr>
          <p:nvPr/>
        </p:nvPicPr>
        <p:blipFill>
          <a:blip r:embed="rId2"/>
          <a:stretch>
            <a:fillRect/>
          </a:stretch>
        </p:blipFill>
        <p:spPr>
          <a:xfrm>
            <a:off x="2190066" y="1417638"/>
            <a:ext cx="4763867" cy="4737584"/>
          </a:xfrm>
          <a:prstGeom prst="rect">
            <a:avLst/>
          </a:prstGeom>
        </p:spPr>
      </p:pic>
    </p:spTree>
    <p:extLst>
      <p:ext uri="{BB962C8B-B14F-4D97-AF65-F5344CB8AC3E}">
        <p14:creationId xmlns:p14="http://schemas.microsoft.com/office/powerpoint/2010/main" val="183376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0F39-BFC0-CF4D-BC37-45AB4DFCC623}"/>
              </a:ext>
            </a:extLst>
          </p:cNvPr>
          <p:cNvSpPr>
            <a:spLocks noGrp="1"/>
          </p:cNvSpPr>
          <p:nvPr>
            <p:ph type="title"/>
          </p:nvPr>
        </p:nvSpPr>
        <p:spPr/>
        <p:txBody>
          <a:bodyPr/>
          <a:lstStyle/>
          <a:p>
            <a:r>
              <a:rPr lang="en-US" dirty="0"/>
              <a:t>Enrichment Analysis: </a:t>
            </a:r>
            <a:r>
              <a:rPr lang="en-US" dirty="0" err="1"/>
              <a:t>Pseudotime</a:t>
            </a:r>
            <a:endParaRPr lang="en-US" dirty="0"/>
          </a:p>
        </p:txBody>
      </p:sp>
      <p:sp>
        <p:nvSpPr>
          <p:cNvPr id="4" name="TextBox 3">
            <a:extLst>
              <a:ext uri="{FF2B5EF4-FFF2-40B4-BE49-F238E27FC236}">
                <a16:creationId xmlns:a16="http://schemas.microsoft.com/office/drawing/2014/main" id="{BC9DF7BD-49E2-F948-A956-641FA07C29F3}"/>
              </a:ext>
            </a:extLst>
          </p:cNvPr>
          <p:cNvSpPr txBox="1"/>
          <p:nvPr/>
        </p:nvSpPr>
        <p:spPr>
          <a:xfrm>
            <a:off x="0" y="6297572"/>
            <a:ext cx="6973704" cy="523220"/>
          </a:xfrm>
          <a:prstGeom prst="rect">
            <a:avLst/>
          </a:prstGeom>
          <a:noFill/>
        </p:spPr>
        <p:txBody>
          <a:bodyPr wrap="none" rtlCol="0">
            <a:spAutoFit/>
          </a:bodyPr>
          <a:lstStyle/>
          <a:p>
            <a:r>
              <a:rPr lang="en-US" sz="1400" dirty="0" err="1"/>
              <a:t>Trapnell</a:t>
            </a:r>
            <a:r>
              <a:rPr lang="en-US" sz="1400" dirty="0"/>
              <a:t> et al. </a:t>
            </a:r>
            <a:r>
              <a:rPr lang="en-US" sz="1400" i="1" dirty="0"/>
              <a:t>Nat Biotech </a:t>
            </a:r>
            <a:r>
              <a:rPr lang="en-US" sz="1400" dirty="0"/>
              <a:t>2014</a:t>
            </a:r>
          </a:p>
          <a:p>
            <a:r>
              <a:rPr lang="en-US" sz="1400" dirty="0">
                <a:hlinkClick r:id="rId2"/>
              </a:rPr>
              <a:t>http://bioconductor.jp/packages/3.2/bioc/vignettes/monocle/inst/doc/monocle-vignette.pdf</a:t>
            </a:r>
            <a:endParaRPr lang="en-US" sz="1400" dirty="0"/>
          </a:p>
        </p:txBody>
      </p:sp>
      <p:pic>
        <p:nvPicPr>
          <p:cNvPr id="5" name="Picture 4">
            <a:extLst>
              <a:ext uri="{FF2B5EF4-FFF2-40B4-BE49-F238E27FC236}">
                <a16:creationId xmlns:a16="http://schemas.microsoft.com/office/drawing/2014/main" id="{10AEF7E1-D09F-3E44-B971-DE247AB389C8}"/>
              </a:ext>
            </a:extLst>
          </p:cNvPr>
          <p:cNvPicPr>
            <a:picLocks noChangeAspect="1"/>
          </p:cNvPicPr>
          <p:nvPr/>
        </p:nvPicPr>
        <p:blipFill>
          <a:blip r:embed="rId3"/>
          <a:stretch>
            <a:fillRect/>
          </a:stretch>
        </p:blipFill>
        <p:spPr>
          <a:xfrm>
            <a:off x="1463117" y="1378609"/>
            <a:ext cx="6217766" cy="4683512"/>
          </a:xfrm>
          <a:prstGeom prst="rect">
            <a:avLst/>
          </a:prstGeom>
        </p:spPr>
      </p:pic>
    </p:spTree>
    <p:extLst>
      <p:ext uri="{BB962C8B-B14F-4D97-AF65-F5344CB8AC3E}">
        <p14:creationId xmlns:p14="http://schemas.microsoft.com/office/powerpoint/2010/main" val="4150066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Outstanding challenges</a:t>
            </a:r>
          </a:p>
        </p:txBody>
      </p:sp>
      <p:pic>
        <p:nvPicPr>
          <p:cNvPr id="4" name="Picture 3"/>
          <p:cNvPicPr>
            <a:picLocks noChangeAspect="1"/>
          </p:cNvPicPr>
          <p:nvPr/>
        </p:nvPicPr>
        <p:blipFill>
          <a:blip r:embed="rId2"/>
          <a:stretch>
            <a:fillRect/>
          </a:stretch>
        </p:blipFill>
        <p:spPr>
          <a:xfrm>
            <a:off x="457201" y="1401753"/>
            <a:ext cx="8229600" cy="5158037"/>
          </a:xfrm>
          <a:prstGeom prst="rect">
            <a:avLst/>
          </a:prstGeom>
        </p:spPr>
      </p:pic>
      <p:sp>
        <p:nvSpPr>
          <p:cNvPr id="5" name="TextBox 4"/>
          <p:cNvSpPr txBox="1"/>
          <p:nvPr/>
        </p:nvSpPr>
        <p:spPr>
          <a:xfrm>
            <a:off x="4549173" y="6488668"/>
            <a:ext cx="4594827" cy="369332"/>
          </a:xfrm>
          <a:prstGeom prst="rect">
            <a:avLst/>
          </a:prstGeom>
          <a:noFill/>
        </p:spPr>
        <p:txBody>
          <a:bodyPr wrap="none" rtlCol="0">
            <a:spAutoFit/>
          </a:bodyPr>
          <a:lstStyle/>
          <a:p>
            <a:pPr algn="r"/>
            <a:r>
              <a:rPr lang="en-US" i="1" dirty="0" err="1"/>
              <a:t>Khatri</a:t>
            </a:r>
            <a:r>
              <a:rPr lang="en-US" i="1" dirty="0"/>
              <a:t> et al. (2012) </a:t>
            </a:r>
            <a:r>
              <a:rPr lang="en-US" i="1" dirty="0" err="1"/>
              <a:t>PLoS</a:t>
            </a:r>
            <a:r>
              <a:rPr lang="en-US" i="1" dirty="0"/>
              <a:t> Comp </a:t>
            </a:r>
            <a:r>
              <a:rPr lang="en-US" i="1" dirty="0" err="1"/>
              <a:t>Biol</a:t>
            </a:r>
            <a:r>
              <a:rPr lang="en-US" i="1" dirty="0"/>
              <a:t> 8:e1002375</a:t>
            </a:r>
          </a:p>
        </p:txBody>
      </p:sp>
    </p:spTree>
    <p:extLst>
      <p:ext uri="{BB962C8B-B14F-4D97-AF65-F5344CB8AC3E}">
        <p14:creationId xmlns:p14="http://schemas.microsoft.com/office/powerpoint/2010/main" val="1161653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7011"/>
          <a:stretch/>
        </p:blipFill>
        <p:spPr>
          <a:xfrm>
            <a:off x="1212740" y="1242786"/>
            <a:ext cx="6904577" cy="5615214"/>
          </a:xfrm>
          <a:prstGeom prst="rect">
            <a:avLst/>
          </a:prstGeom>
        </p:spPr>
      </p:pic>
      <p:pic>
        <p:nvPicPr>
          <p:cNvPr id="6" name="Picture 5"/>
          <p:cNvPicPr>
            <a:picLocks noChangeAspect="1"/>
          </p:cNvPicPr>
          <p:nvPr/>
        </p:nvPicPr>
        <p:blipFill rotWithShape="1">
          <a:blip r:embed="rId3"/>
          <a:srcRect b="31908"/>
          <a:stretch/>
        </p:blipFill>
        <p:spPr>
          <a:xfrm>
            <a:off x="1905000" y="0"/>
            <a:ext cx="5089071" cy="1242786"/>
          </a:xfrm>
          <a:prstGeom prst="rect">
            <a:avLst/>
          </a:prstGeom>
        </p:spPr>
      </p:pic>
    </p:spTree>
    <p:extLst>
      <p:ext uri="{BB962C8B-B14F-4D97-AF65-F5344CB8AC3E}">
        <p14:creationId xmlns:p14="http://schemas.microsoft.com/office/powerpoint/2010/main" val="75891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database</a:t>
            </a:r>
          </a:p>
        </p:txBody>
      </p:sp>
      <p:pic>
        <p:nvPicPr>
          <p:cNvPr id="4" name="Content Placeholder 3"/>
          <p:cNvPicPr>
            <a:picLocks noGrp="1" noChangeAspect="1"/>
          </p:cNvPicPr>
          <p:nvPr>
            <p:ph idx="1"/>
          </p:nvPr>
        </p:nvPicPr>
        <p:blipFill>
          <a:blip r:embed="rId2"/>
          <a:stretch>
            <a:fillRect/>
          </a:stretch>
        </p:blipFill>
        <p:spPr>
          <a:xfrm>
            <a:off x="788935" y="1600200"/>
            <a:ext cx="7566130" cy="4525963"/>
          </a:xfrm>
          <a:prstGeom prst="rect">
            <a:avLst/>
          </a:prstGeom>
        </p:spPr>
      </p:pic>
    </p:spTree>
    <p:extLst>
      <p:ext uri="{BB962C8B-B14F-4D97-AF65-F5344CB8AC3E}">
        <p14:creationId xmlns:p14="http://schemas.microsoft.com/office/powerpoint/2010/main" val="123055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5557" y="0"/>
            <a:ext cx="8132885" cy="6858000"/>
          </a:xfrm>
          <a:prstGeom prst="rect">
            <a:avLst/>
          </a:prstGeom>
        </p:spPr>
      </p:pic>
    </p:spTree>
    <p:extLst>
      <p:ext uri="{BB962C8B-B14F-4D97-AF65-F5344CB8AC3E}">
        <p14:creationId xmlns:p14="http://schemas.microsoft.com/office/powerpoint/2010/main" val="1204720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regulatory network (GRN) inference</a:t>
            </a:r>
          </a:p>
        </p:txBody>
      </p:sp>
      <p:sp>
        <p:nvSpPr>
          <p:cNvPr id="3" name="Content Placeholder 2"/>
          <p:cNvSpPr>
            <a:spLocks noGrp="1"/>
          </p:cNvSpPr>
          <p:nvPr>
            <p:ph idx="1"/>
          </p:nvPr>
        </p:nvSpPr>
        <p:spPr/>
        <p:txBody>
          <a:bodyPr>
            <a:normAutofit/>
          </a:bodyPr>
          <a:lstStyle/>
          <a:p>
            <a:r>
              <a:rPr lang="en-US" sz="2400" dirty="0"/>
              <a:t>Integrate many types of molecular and perturbation studies to generate predictive models</a:t>
            </a:r>
          </a:p>
          <a:p>
            <a:endParaRPr lang="en-US" sz="2400" dirty="0"/>
          </a:p>
          <a:p>
            <a:r>
              <a:rPr lang="en-US" sz="2400" dirty="0"/>
              <a:t>Gene expression, physical interactions, chromatin accessibility, histone marks, TF-gene interactions</a:t>
            </a:r>
            <a:r>
              <a:rPr lang="is-IS" sz="2400" dirty="0"/>
              <a:t>…</a:t>
            </a:r>
          </a:p>
          <a:p>
            <a:endParaRPr lang="is-IS" sz="2400" dirty="0"/>
          </a:p>
          <a:p>
            <a:r>
              <a:rPr lang="is-IS" sz="2400" dirty="0"/>
              <a:t>Combine network priors and measured features from many large-scale datasets</a:t>
            </a:r>
          </a:p>
          <a:p>
            <a:endParaRPr lang="is-IS" sz="2400" dirty="0"/>
          </a:p>
          <a:p>
            <a:r>
              <a:rPr lang="is-IS" sz="2400" dirty="0"/>
              <a:t>Mathematical models (large linear systems)</a:t>
            </a:r>
            <a:endParaRPr lang="en-US" sz="2400" dirty="0"/>
          </a:p>
        </p:txBody>
      </p:sp>
    </p:spTree>
    <p:extLst>
      <p:ext uri="{BB962C8B-B14F-4D97-AF65-F5344CB8AC3E}">
        <p14:creationId xmlns:p14="http://schemas.microsoft.com/office/powerpoint/2010/main" val="1977856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DREAM challenge:</a:t>
            </a:r>
            <a:br>
              <a:rPr lang="en-US" dirty="0"/>
            </a:br>
            <a:r>
              <a:rPr lang="en-US" dirty="0"/>
              <a:t>inferring causal networks</a:t>
            </a:r>
          </a:p>
        </p:txBody>
      </p:sp>
      <p:pic>
        <p:nvPicPr>
          <p:cNvPr id="5" name="Content Placeholder 4"/>
          <p:cNvPicPr>
            <a:picLocks noGrp="1" noChangeAspect="1"/>
          </p:cNvPicPr>
          <p:nvPr>
            <p:ph idx="1"/>
          </p:nvPr>
        </p:nvPicPr>
        <p:blipFill rotWithShape="1">
          <a:blip r:embed="rId3"/>
          <a:srcRect l="-2272" r="-4885"/>
          <a:stretch/>
        </p:blipFill>
        <p:spPr>
          <a:xfrm>
            <a:off x="1908518" y="1689440"/>
            <a:ext cx="5190979" cy="4525963"/>
          </a:xfrm>
        </p:spPr>
      </p:pic>
      <p:sp>
        <p:nvSpPr>
          <p:cNvPr id="4" name="Rectangle 3"/>
          <p:cNvSpPr/>
          <p:nvPr/>
        </p:nvSpPr>
        <p:spPr>
          <a:xfrm>
            <a:off x="3628571" y="6487206"/>
            <a:ext cx="5515429" cy="369332"/>
          </a:xfrm>
          <a:prstGeom prst="rect">
            <a:avLst/>
          </a:prstGeom>
        </p:spPr>
        <p:txBody>
          <a:bodyPr wrap="square">
            <a:spAutoFit/>
          </a:bodyPr>
          <a:lstStyle/>
          <a:p>
            <a:r>
              <a:rPr lang="en-US" i="1" dirty="0"/>
              <a:t>Nat Methods (2016) 13:310-8. </a:t>
            </a:r>
            <a:r>
              <a:rPr lang="en-US" i="1" dirty="0" err="1"/>
              <a:t>doi</a:t>
            </a:r>
            <a:r>
              <a:rPr lang="en-US" i="1" dirty="0"/>
              <a:t>: 10.1038/nmeth.3773</a:t>
            </a:r>
          </a:p>
        </p:txBody>
      </p:sp>
      <p:sp>
        <p:nvSpPr>
          <p:cNvPr id="3" name="TextBox 2"/>
          <p:cNvSpPr txBox="1"/>
          <p:nvPr/>
        </p:nvSpPr>
        <p:spPr>
          <a:xfrm>
            <a:off x="277833" y="4543852"/>
            <a:ext cx="1527522" cy="923330"/>
          </a:xfrm>
          <a:prstGeom prst="rect">
            <a:avLst/>
          </a:prstGeom>
          <a:noFill/>
          <a:ln>
            <a:solidFill>
              <a:schemeClr val="accent1"/>
            </a:solidFill>
          </a:ln>
        </p:spPr>
        <p:txBody>
          <a:bodyPr wrap="square" rtlCol="0">
            <a:spAutoFit/>
          </a:bodyPr>
          <a:lstStyle/>
          <a:p>
            <a:r>
              <a:rPr lang="en-US"/>
              <a:t>Context-dependent interaction</a:t>
            </a:r>
            <a:endParaRPr lang="en-US" dirty="0"/>
          </a:p>
        </p:txBody>
      </p:sp>
      <p:sp>
        <p:nvSpPr>
          <p:cNvPr id="6" name="TextBox 5"/>
          <p:cNvSpPr txBox="1"/>
          <p:nvPr/>
        </p:nvSpPr>
        <p:spPr>
          <a:xfrm>
            <a:off x="7202660" y="4266853"/>
            <a:ext cx="1695156" cy="1477328"/>
          </a:xfrm>
          <a:prstGeom prst="rect">
            <a:avLst/>
          </a:prstGeom>
          <a:noFill/>
          <a:ln>
            <a:solidFill>
              <a:schemeClr val="accent1"/>
            </a:solidFill>
          </a:ln>
        </p:spPr>
        <p:txBody>
          <a:bodyPr wrap="square" rtlCol="0">
            <a:spAutoFit/>
          </a:bodyPr>
          <a:lstStyle/>
          <a:p>
            <a:r>
              <a:rPr lang="en-US" dirty="0"/>
              <a:t>Indirect, correlated but not causal</a:t>
            </a:r>
          </a:p>
          <a:p>
            <a:r>
              <a:rPr lang="en-US" dirty="0"/>
              <a:t>(A does NOT influence B)</a:t>
            </a:r>
          </a:p>
        </p:txBody>
      </p:sp>
      <p:sp>
        <p:nvSpPr>
          <p:cNvPr id="7" name="TextBox 6"/>
          <p:cNvSpPr txBox="1"/>
          <p:nvPr/>
        </p:nvSpPr>
        <p:spPr>
          <a:xfrm>
            <a:off x="7202660" y="2700996"/>
            <a:ext cx="1681089" cy="646331"/>
          </a:xfrm>
          <a:prstGeom prst="rect">
            <a:avLst/>
          </a:prstGeom>
          <a:noFill/>
          <a:ln>
            <a:solidFill>
              <a:schemeClr val="accent1"/>
            </a:solidFill>
          </a:ln>
        </p:spPr>
        <p:txBody>
          <a:bodyPr wrap="square" rtlCol="0">
            <a:spAutoFit/>
          </a:bodyPr>
          <a:lstStyle/>
          <a:p>
            <a:r>
              <a:rPr lang="en-US"/>
              <a:t>Indirect, causal</a:t>
            </a:r>
          </a:p>
          <a:p>
            <a:r>
              <a:rPr lang="en-US" dirty="0"/>
              <a:t>(A influences B)</a:t>
            </a:r>
          </a:p>
        </p:txBody>
      </p:sp>
      <p:sp>
        <p:nvSpPr>
          <p:cNvPr id="8" name="TextBox 7"/>
          <p:cNvSpPr txBox="1"/>
          <p:nvPr/>
        </p:nvSpPr>
        <p:spPr>
          <a:xfrm>
            <a:off x="124266" y="2700996"/>
            <a:ext cx="1681089" cy="646331"/>
          </a:xfrm>
          <a:prstGeom prst="rect">
            <a:avLst/>
          </a:prstGeom>
          <a:noFill/>
          <a:ln>
            <a:solidFill>
              <a:schemeClr val="accent1"/>
            </a:solidFill>
          </a:ln>
        </p:spPr>
        <p:txBody>
          <a:bodyPr wrap="square" rtlCol="0">
            <a:spAutoFit/>
          </a:bodyPr>
          <a:lstStyle/>
          <a:p>
            <a:r>
              <a:rPr lang="en-US" dirty="0"/>
              <a:t>Direct, causal</a:t>
            </a:r>
          </a:p>
          <a:p>
            <a:r>
              <a:rPr lang="en-US" dirty="0"/>
              <a:t>(A influences B)</a:t>
            </a:r>
          </a:p>
        </p:txBody>
      </p:sp>
    </p:spTree>
    <p:extLst>
      <p:ext uri="{BB962C8B-B14F-4D97-AF65-F5344CB8AC3E}">
        <p14:creationId xmlns:p14="http://schemas.microsoft.com/office/powerpoint/2010/main" val="399355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DREAM challenge:</a:t>
            </a:r>
            <a:br>
              <a:rPr lang="en-US" dirty="0"/>
            </a:br>
            <a:r>
              <a:rPr lang="en-US" dirty="0"/>
              <a:t>inferring causal networks</a:t>
            </a:r>
          </a:p>
        </p:txBody>
      </p:sp>
      <p:sp>
        <p:nvSpPr>
          <p:cNvPr id="4" name="Rectangle 3"/>
          <p:cNvSpPr/>
          <p:nvPr/>
        </p:nvSpPr>
        <p:spPr>
          <a:xfrm>
            <a:off x="3628571" y="6487206"/>
            <a:ext cx="5515429" cy="369332"/>
          </a:xfrm>
          <a:prstGeom prst="rect">
            <a:avLst/>
          </a:prstGeom>
        </p:spPr>
        <p:txBody>
          <a:bodyPr wrap="square">
            <a:spAutoFit/>
          </a:bodyPr>
          <a:lstStyle/>
          <a:p>
            <a:r>
              <a:rPr lang="en-US" i="1" dirty="0"/>
              <a:t>Nat Methods (2016) 13:310-8. </a:t>
            </a:r>
            <a:r>
              <a:rPr lang="en-US" i="1" dirty="0" err="1"/>
              <a:t>doi</a:t>
            </a:r>
            <a:r>
              <a:rPr lang="en-US" i="1" dirty="0"/>
              <a:t>: 10.1038/nmeth.3773</a:t>
            </a:r>
          </a:p>
        </p:txBody>
      </p:sp>
      <p:pic>
        <p:nvPicPr>
          <p:cNvPr id="10" name="Content Placeholder 9"/>
          <p:cNvPicPr>
            <a:picLocks noGrp="1" noChangeAspect="1"/>
          </p:cNvPicPr>
          <p:nvPr>
            <p:ph idx="1"/>
          </p:nvPr>
        </p:nvPicPr>
        <p:blipFill rotWithShape="1">
          <a:blip r:embed="rId3"/>
          <a:srcRect l="-196" r="-1163"/>
          <a:stretch/>
        </p:blipFill>
        <p:spPr>
          <a:xfrm>
            <a:off x="2031999" y="1527629"/>
            <a:ext cx="5122822" cy="4887006"/>
          </a:xfrm>
        </p:spPr>
      </p:pic>
    </p:spTree>
    <p:extLst>
      <p:ext uri="{BB962C8B-B14F-4D97-AF65-F5344CB8AC3E}">
        <p14:creationId xmlns:p14="http://schemas.microsoft.com/office/powerpoint/2010/main" val="930789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92"/>
          <a:stretch/>
        </p:blipFill>
        <p:spPr>
          <a:xfrm>
            <a:off x="800100" y="1"/>
            <a:ext cx="7581900" cy="6858000"/>
          </a:xfrm>
          <a:prstGeom prst="rect">
            <a:avLst/>
          </a:prstGeom>
        </p:spPr>
      </p:pic>
    </p:spTree>
    <p:extLst>
      <p:ext uri="{BB962C8B-B14F-4D97-AF65-F5344CB8AC3E}">
        <p14:creationId xmlns:p14="http://schemas.microsoft.com/office/powerpoint/2010/main" val="792707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200"/>
            <a:ext cx="9144000" cy="6448926"/>
          </a:xfrm>
          <a:prstGeom prst="rect">
            <a:avLst/>
          </a:prstGeom>
        </p:spPr>
      </p:pic>
      <p:sp>
        <p:nvSpPr>
          <p:cNvPr id="6" name="TextBox 5"/>
          <p:cNvSpPr txBox="1"/>
          <p:nvPr/>
        </p:nvSpPr>
        <p:spPr>
          <a:xfrm>
            <a:off x="6408892" y="6479424"/>
            <a:ext cx="2735108" cy="369332"/>
          </a:xfrm>
          <a:prstGeom prst="rect">
            <a:avLst/>
          </a:prstGeom>
          <a:solidFill>
            <a:schemeClr val="bg1"/>
          </a:solidFill>
          <a:ln>
            <a:solidFill>
              <a:schemeClr val="accent1"/>
            </a:solidFill>
          </a:ln>
        </p:spPr>
        <p:txBody>
          <a:bodyPr wrap="none" rtlCol="0">
            <a:spAutoFit/>
          </a:bodyPr>
          <a:lstStyle/>
          <a:p>
            <a:r>
              <a:rPr lang="en-US" dirty="0"/>
              <a:t>Biochemical-</a:t>
            </a:r>
            <a:r>
              <a:rPr lang="en-US" dirty="0" err="1"/>
              <a:t>pathways.com</a:t>
            </a:r>
            <a:endParaRPr lang="en-US" dirty="0"/>
          </a:p>
        </p:txBody>
      </p:sp>
    </p:spTree>
    <p:extLst>
      <p:ext uri="{BB962C8B-B14F-4D97-AF65-F5344CB8AC3E}">
        <p14:creationId xmlns:p14="http://schemas.microsoft.com/office/powerpoint/2010/main" val="1622196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237"/>
            <a:ext cx="9144000" cy="6411433"/>
          </a:xfrm>
        </p:spPr>
      </p:pic>
      <p:sp>
        <p:nvSpPr>
          <p:cNvPr id="7" name="TextBox 6"/>
          <p:cNvSpPr txBox="1"/>
          <p:nvPr/>
        </p:nvSpPr>
        <p:spPr>
          <a:xfrm>
            <a:off x="6408892" y="6479424"/>
            <a:ext cx="2735108" cy="369332"/>
          </a:xfrm>
          <a:prstGeom prst="rect">
            <a:avLst/>
          </a:prstGeom>
          <a:solidFill>
            <a:schemeClr val="bg1"/>
          </a:solidFill>
          <a:ln>
            <a:solidFill>
              <a:schemeClr val="accent1"/>
            </a:solidFill>
          </a:ln>
        </p:spPr>
        <p:txBody>
          <a:bodyPr wrap="none" rtlCol="0">
            <a:spAutoFit/>
          </a:bodyPr>
          <a:lstStyle/>
          <a:p>
            <a:r>
              <a:rPr lang="en-US" dirty="0"/>
              <a:t>Biochemical-</a:t>
            </a:r>
            <a:r>
              <a:rPr lang="en-US" dirty="0" err="1"/>
              <a:t>pathways.com</a:t>
            </a:r>
            <a:endParaRPr lang="en-US" dirty="0"/>
          </a:p>
        </p:txBody>
      </p:sp>
    </p:spTree>
    <p:extLst>
      <p:ext uri="{BB962C8B-B14F-4D97-AF65-F5344CB8AC3E}">
        <p14:creationId xmlns:p14="http://schemas.microsoft.com/office/powerpoint/2010/main" val="1948012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0301" y="0"/>
            <a:ext cx="8123397" cy="6858000"/>
          </a:xfrm>
          <a:prstGeom prst="rect">
            <a:avLst/>
          </a:prstGeom>
        </p:spPr>
      </p:pic>
      <p:sp>
        <p:nvSpPr>
          <p:cNvPr id="7" name="TextBox 6"/>
          <p:cNvSpPr txBox="1"/>
          <p:nvPr/>
        </p:nvSpPr>
        <p:spPr>
          <a:xfrm>
            <a:off x="6408892" y="6479424"/>
            <a:ext cx="2735108" cy="369332"/>
          </a:xfrm>
          <a:prstGeom prst="rect">
            <a:avLst/>
          </a:prstGeom>
          <a:solidFill>
            <a:schemeClr val="bg1"/>
          </a:solidFill>
          <a:ln>
            <a:solidFill>
              <a:schemeClr val="accent1"/>
            </a:solidFill>
          </a:ln>
        </p:spPr>
        <p:txBody>
          <a:bodyPr wrap="none" rtlCol="0">
            <a:spAutoFit/>
          </a:bodyPr>
          <a:lstStyle/>
          <a:p>
            <a:r>
              <a:rPr lang="en-US" dirty="0"/>
              <a:t>Biochemical-</a:t>
            </a:r>
            <a:r>
              <a:rPr lang="en-US" dirty="0" err="1"/>
              <a:t>pathways.com</a:t>
            </a:r>
            <a:endParaRPr lang="en-US" dirty="0"/>
          </a:p>
        </p:txBody>
      </p:sp>
    </p:spTree>
    <p:extLst>
      <p:ext uri="{BB962C8B-B14F-4D97-AF65-F5344CB8AC3E}">
        <p14:creationId xmlns:p14="http://schemas.microsoft.com/office/powerpoint/2010/main" val="2001588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53304"/>
            <a:ext cx="9144000" cy="4951392"/>
          </a:xfrm>
          <a:prstGeom prst="rect">
            <a:avLst/>
          </a:prstGeom>
        </p:spPr>
      </p:pic>
    </p:spTree>
    <p:extLst>
      <p:ext uri="{BB962C8B-B14F-4D97-AF65-F5344CB8AC3E}">
        <p14:creationId xmlns:p14="http://schemas.microsoft.com/office/powerpoint/2010/main" val="200611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example</a:t>
            </a:r>
          </a:p>
        </p:txBody>
      </p:sp>
      <p:pic>
        <p:nvPicPr>
          <p:cNvPr id="4" name="Content Placeholder 3"/>
          <p:cNvPicPr>
            <a:picLocks noGrp="1" noChangeAspect="1"/>
          </p:cNvPicPr>
          <p:nvPr>
            <p:ph idx="1"/>
          </p:nvPr>
        </p:nvPicPr>
        <p:blipFill>
          <a:blip r:embed="rId2"/>
          <a:stretch>
            <a:fillRect/>
          </a:stretch>
        </p:blipFill>
        <p:spPr>
          <a:xfrm>
            <a:off x="683421" y="1183788"/>
            <a:ext cx="7777157" cy="5491015"/>
          </a:xfrm>
          <a:prstGeom prst="rect">
            <a:avLst/>
          </a:prstGeom>
        </p:spPr>
      </p:pic>
    </p:spTree>
    <p:extLst>
      <p:ext uri="{BB962C8B-B14F-4D97-AF65-F5344CB8AC3E}">
        <p14:creationId xmlns:p14="http://schemas.microsoft.com/office/powerpoint/2010/main" val="44069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a:t>
            </a:r>
            <a:r>
              <a:rPr lang="en-US"/>
              <a:t>: example</a:t>
            </a:r>
            <a:endParaRPr lang="en-US" dirty="0"/>
          </a:p>
        </p:txBody>
      </p:sp>
      <p:pic>
        <p:nvPicPr>
          <p:cNvPr id="5" name="Picture 4"/>
          <p:cNvPicPr>
            <a:picLocks noChangeAspect="1"/>
          </p:cNvPicPr>
          <p:nvPr/>
        </p:nvPicPr>
        <p:blipFill>
          <a:blip r:embed="rId2"/>
          <a:stretch>
            <a:fillRect/>
          </a:stretch>
        </p:blipFill>
        <p:spPr>
          <a:xfrm>
            <a:off x="2222339" y="1367276"/>
            <a:ext cx="4839581" cy="5490724"/>
          </a:xfrm>
          <a:prstGeom prst="rect">
            <a:avLst/>
          </a:prstGeom>
        </p:spPr>
      </p:pic>
    </p:spTree>
    <p:extLst>
      <p:ext uri="{BB962C8B-B14F-4D97-AF65-F5344CB8AC3E}">
        <p14:creationId xmlns:p14="http://schemas.microsoft.com/office/powerpoint/2010/main" val="907271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18482</TotalTime>
  <Words>1791</Words>
  <Application>Microsoft Macintosh PowerPoint</Application>
  <PresentationFormat>On-screen Show (4:3)</PresentationFormat>
  <Paragraphs>179</Paragraphs>
  <Slides>39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FfpxrdAdvTT7329fd89.I</vt:lpstr>
      <vt:lpstr>MyriadPro</vt:lpstr>
      <vt:lpstr>Optima</vt:lpstr>
      <vt:lpstr>Symbol</vt:lpstr>
      <vt:lpstr>WbkmwhAdvTTe45e47d2</vt:lpstr>
      <vt:lpstr>Office Theme</vt:lpstr>
      <vt:lpstr>Large-scale functional annotation</vt:lpstr>
      <vt:lpstr>Pathway and network analysis</vt:lpstr>
      <vt:lpstr>How do we define ”function”?</vt:lpstr>
      <vt:lpstr>PowerPoint Presentation</vt:lpstr>
      <vt:lpstr>PowerPoint Presentation</vt:lpstr>
      <vt:lpstr>PowerPoint Presentation</vt:lpstr>
      <vt:lpstr>PowerPoint Presentation</vt:lpstr>
      <vt:lpstr>Gene Ontology: example</vt:lpstr>
      <vt:lpstr>Gene Ontology: example</vt:lpstr>
      <vt:lpstr>Three generations of pathway analysis</vt:lpstr>
      <vt:lpstr>Over-representation Analysis (ORA)</vt:lpstr>
      <vt:lpstr>Functional Class Scoring (FCS)</vt:lpstr>
      <vt:lpstr>Functional Class Scoring (FCS)</vt:lpstr>
      <vt:lpstr>GSEA: Gene Set Enrichment Analysis</vt:lpstr>
      <vt:lpstr>Controlling errors</vt:lpstr>
      <vt:lpstr>Controlling errors</vt:lpstr>
      <vt:lpstr>Effect size, error rates, power</vt:lpstr>
      <vt:lpstr>GSEA: Gene Set Enrichment Analysis</vt:lpstr>
      <vt:lpstr>FWER vs FDR</vt:lpstr>
      <vt:lpstr>Pathway Topology (PT)</vt:lpstr>
      <vt:lpstr>Pathway Topology (PT)</vt:lpstr>
      <vt:lpstr>PathCORE-T</vt:lpstr>
      <vt:lpstr>PathCORE-T</vt:lpstr>
      <vt:lpstr>Enrichment analysis: feature extraction by matrix factorization</vt:lpstr>
      <vt:lpstr>Enrichment analysis: feature extraction by matrix factorization</vt:lpstr>
      <vt:lpstr>PowerPoint Presentation</vt:lpstr>
      <vt:lpstr>A really nice introduction to neural networks in 4 short videos</vt:lpstr>
      <vt:lpstr>Enrichment Analysis: Seurat</vt:lpstr>
      <vt:lpstr>Enrichment Analysis: Seurat</vt:lpstr>
      <vt:lpstr>Enrichment Analysis: Seurat</vt:lpstr>
      <vt:lpstr>Enrichment Analysis: Pseudotime</vt:lpstr>
      <vt:lpstr>Outstanding challenges</vt:lpstr>
      <vt:lpstr>PowerPoint Presentation</vt:lpstr>
      <vt:lpstr>STRING database</vt:lpstr>
      <vt:lpstr>PowerPoint Presentation</vt:lpstr>
      <vt:lpstr>Gene regulatory network (GRN) inference</vt:lpstr>
      <vt:lpstr>DREAM challenge: inferring causal networks</vt:lpstr>
      <vt:lpstr>DREAM challenge: inferring causal networks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CSI enhances network specificity</dc:title>
  <dc:creator>Kris Gunsalus</dc:creator>
  <cp:lastModifiedBy>Kris Gunsalus</cp:lastModifiedBy>
  <cp:revision>424</cp:revision>
  <cp:lastPrinted>2015-09-03T19:09:27Z</cp:lastPrinted>
  <dcterms:created xsi:type="dcterms:W3CDTF">2011-05-09T17:24:06Z</dcterms:created>
  <dcterms:modified xsi:type="dcterms:W3CDTF">2019-11-18T15:02:33Z</dcterms:modified>
</cp:coreProperties>
</file>